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7" r:id="rId2"/>
    <p:sldId id="258" r:id="rId3"/>
    <p:sldId id="259" r:id="rId4"/>
    <p:sldId id="265" r:id="rId5"/>
    <p:sldId id="260" r:id="rId6"/>
    <p:sldId id="267" r:id="rId7"/>
    <p:sldId id="261" r:id="rId8"/>
    <p:sldId id="262" r:id="rId9"/>
    <p:sldId id="263" r:id="rId10"/>
    <p:sldId id="266" r:id="rId11"/>
    <p:sldId id="264" r:id="rId12"/>
    <p:sldId id="256"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681" userDrawn="1">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13A4569-F862-23CD-9F11-158524960E8E}" v="271" dt="2026-03-26T08:22:48.555"/>
  </p1510:revLst>
</p1510:revInfo>
</file>

<file path=ppt/tableStyles.xml><?xml version="1.0" encoding="utf-8"?>
<a:tblStyleLst xmlns:a="http://schemas.openxmlformats.org/drawingml/2006/main" def="{5C22544A-7EE6-4342-B048-85BDC9FD1C3A}">
  <a:tblStyle styleId="{5C22544A-7EE6-4342-B048-85BDC9FD1C3A}" styleName="Közepesen sötét stílus 2 – 1.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72" y="108"/>
      </p:cViewPr>
      <p:guideLst>
        <p:guide orient="horz" pos="2160"/>
        <p:guide pos="3681"/>
      </p:guideLst>
    </p:cSldViewPr>
  </p:slideViewPr>
  <p:notesTextViewPr>
    <p:cViewPr>
      <p:scale>
        <a:sx n="1" d="1"/>
        <a:sy n="1" d="1"/>
      </p:scale>
      <p:origin x="0" y="0"/>
    </p:cViewPr>
  </p:notesTextViewPr>
  <p:notesViewPr>
    <p:cSldViewPr snapToGrid="0" showGuides="1">
      <p:cViewPr>
        <p:scale>
          <a:sx n="200" d="100"/>
          <a:sy n="200" d="100"/>
        </p:scale>
        <p:origin x="348" y="-559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átum hely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C0E8404-E979-4884-BA37-69F5635AD588}" type="datetimeFigureOut">
              <a:rPr lang="en-GB" smtClean="0"/>
              <a:t>07/04/2026</a:t>
            </a:fld>
            <a:endParaRPr lang="en-GB"/>
          </a:p>
        </p:txBody>
      </p:sp>
      <p:sp>
        <p:nvSpPr>
          <p:cNvPr id="4" name="Diakép hely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Jegyzetek hely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GB"/>
          </a:p>
        </p:txBody>
      </p:sp>
      <p:sp>
        <p:nvSpPr>
          <p:cNvPr id="6" name="Élőláb hely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Dia számának hely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9595B42-8701-4D04-9EDE-E6462F8FF5E3}" type="slidenum">
              <a:rPr lang="en-GB" smtClean="0"/>
              <a:t>‹#›</a:t>
            </a:fld>
            <a:endParaRPr lang="en-GB"/>
          </a:p>
        </p:txBody>
      </p:sp>
    </p:spTree>
    <p:extLst>
      <p:ext uri="{BB962C8B-B14F-4D97-AF65-F5344CB8AC3E}">
        <p14:creationId xmlns:p14="http://schemas.microsoft.com/office/powerpoint/2010/main" val="14083823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en-US"/>
          </a:p>
        </p:txBody>
      </p:sp>
      <p:sp>
        <p:nvSpPr>
          <p:cNvPr id="4" name="Dia számának helye 3"/>
          <p:cNvSpPr>
            <a:spLocks noGrp="1"/>
          </p:cNvSpPr>
          <p:nvPr>
            <p:ph type="sldNum" sz="quarter" idx="5"/>
          </p:nvPr>
        </p:nvSpPr>
        <p:spPr/>
        <p:txBody>
          <a:bodyPr/>
          <a:lstStyle/>
          <a:p>
            <a:fld id="{49595B42-8701-4D04-9EDE-E6462F8FF5E3}" type="slidenum">
              <a:rPr lang="en-GB" smtClean="0"/>
              <a:t>1</a:t>
            </a:fld>
            <a:endParaRPr lang="en-GB"/>
          </a:p>
        </p:txBody>
      </p:sp>
    </p:spTree>
    <p:extLst>
      <p:ext uri="{BB962C8B-B14F-4D97-AF65-F5344CB8AC3E}">
        <p14:creationId xmlns:p14="http://schemas.microsoft.com/office/powerpoint/2010/main" val="36757120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en-US"/>
          </a:p>
        </p:txBody>
      </p:sp>
      <p:sp>
        <p:nvSpPr>
          <p:cNvPr id="4" name="Dia számának helye 3"/>
          <p:cNvSpPr>
            <a:spLocks noGrp="1"/>
          </p:cNvSpPr>
          <p:nvPr>
            <p:ph type="sldNum" sz="quarter" idx="5"/>
          </p:nvPr>
        </p:nvSpPr>
        <p:spPr/>
        <p:txBody>
          <a:bodyPr/>
          <a:lstStyle/>
          <a:p>
            <a:fld id="{49595B42-8701-4D04-9EDE-E6462F8FF5E3}" type="slidenum">
              <a:rPr lang="en-GB" smtClean="0"/>
              <a:t>2</a:t>
            </a:fld>
            <a:endParaRPr lang="en-GB"/>
          </a:p>
        </p:txBody>
      </p:sp>
    </p:spTree>
    <p:extLst>
      <p:ext uri="{BB962C8B-B14F-4D97-AF65-F5344CB8AC3E}">
        <p14:creationId xmlns:p14="http://schemas.microsoft.com/office/powerpoint/2010/main" val="233914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en-US"/>
          </a:p>
        </p:txBody>
      </p:sp>
      <p:sp>
        <p:nvSpPr>
          <p:cNvPr id="4" name="Dia számának helye 3"/>
          <p:cNvSpPr>
            <a:spLocks noGrp="1"/>
          </p:cNvSpPr>
          <p:nvPr>
            <p:ph type="sldNum" sz="quarter" idx="5"/>
          </p:nvPr>
        </p:nvSpPr>
        <p:spPr/>
        <p:txBody>
          <a:bodyPr/>
          <a:lstStyle/>
          <a:p>
            <a:fld id="{49595B42-8701-4D04-9EDE-E6462F8FF5E3}" type="slidenum">
              <a:rPr lang="en-GB" smtClean="0"/>
              <a:t>3</a:t>
            </a:fld>
            <a:endParaRPr lang="en-GB"/>
          </a:p>
        </p:txBody>
      </p:sp>
    </p:spTree>
    <p:extLst>
      <p:ext uri="{BB962C8B-B14F-4D97-AF65-F5344CB8AC3E}">
        <p14:creationId xmlns:p14="http://schemas.microsoft.com/office/powerpoint/2010/main" val="1098504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en-US"/>
          </a:p>
        </p:txBody>
      </p:sp>
      <p:sp>
        <p:nvSpPr>
          <p:cNvPr id="4" name="Dia számának helye 3"/>
          <p:cNvSpPr>
            <a:spLocks noGrp="1"/>
          </p:cNvSpPr>
          <p:nvPr>
            <p:ph type="sldNum" sz="quarter" idx="5"/>
          </p:nvPr>
        </p:nvSpPr>
        <p:spPr/>
        <p:txBody>
          <a:bodyPr/>
          <a:lstStyle/>
          <a:p>
            <a:fld id="{49595B42-8701-4D04-9EDE-E6462F8FF5E3}" type="slidenum">
              <a:rPr lang="en-GB" smtClean="0"/>
              <a:t>5</a:t>
            </a:fld>
            <a:endParaRPr lang="en-GB"/>
          </a:p>
        </p:txBody>
      </p:sp>
    </p:spTree>
    <p:extLst>
      <p:ext uri="{BB962C8B-B14F-4D97-AF65-F5344CB8AC3E}">
        <p14:creationId xmlns:p14="http://schemas.microsoft.com/office/powerpoint/2010/main" val="14662971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en-US" noProof="0" dirty="0"/>
              <a:t>Generally expected and already described:</a:t>
            </a:r>
          </a:p>
          <a:p>
            <a:r>
              <a:rPr lang="en-US" b="1" noProof="0" dirty="0"/>
              <a:t>Power distance </a:t>
            </a:r>
            <a:r>
              <a:rPr lang="en-US" noProof="0" dirty="0"/>
              <a:t>– strong negative relationship. If power distance is large position in the hierarchy may be more relevant that generally applicable legal rules. </a:t>
            </a:r>
          </a:p>
          <a:p>
            <a:r>
              <a:rPr lang="en-US" b="1" noProof="0" dirty="0"/>
              <a:t>Individualism</a:t>
            </a:r>
            <a:r>
              <a:rPr lang="en-US" noProof="0" dirty="0"/>
              <a:t> – modern law is based on individualism, especially basic rights, that defend individual human rights and minority rights over the majority</a:t>
            </a:r>
            <a:r>
              <a:rPr lang="hu-HU" noProof="0" dirty="0"/>
              <a:t>’s interest. </a:t>
            </a:r>
            <a:r>
              <a:rPr lang="hu-HU" noProof="0" dirty="0" err="1"/>
              <a:t>However</a:t>
            </a:r>
            <a:r>
              <a:rPr lang="hu-HU" noProof="0" dirty="0"/>
              <a:t>, </a:t>
            </a:r>
            <a:r>
              <a:rPr lang="hu-HU" noProof="0" dirty="0" err="1"/>
              <a:t>the</a:t>
            </a:r>
            <a:r>
              <a:rPr lang="hu-HU" noProof="0" dirty="0"/>
              <a:t> </a:t>
            </a:r>
            <a:r>
              <a:rPr lang="hu-HU" noProof="0" dirty="0" err="1"/>
              <a:t>weakest</a:t>
            </a:r>
            <a:r>
              <a:rPr lang="hu-HU" noProof="0" dirty="0"/>
              <a:t> is in „</a:t>
            </a:r>
            <a:r>
              <a:rPr lang="hu-HU" noProof="0" dirty="0" err="1"/>
              <a:t>Substantive</a:t>
            </a:r>
            <a:r>
              <a:rPr lang="hu-HU" noProof="0" dirty="0"/>
              <a:t>” </a:t>
            </a:r>
            <a:r>
              <a:rPr lang="hu-HU" noProof="0" dirty="0" err="1"/>
              <a:t>element</a:t>
            </a:r>
            <a:r>
              <a:rPr lang="hu-HU" noProof="0" dirty="0"/>
              <a:t>. (</a:t>
            </a:r>
            <a:r>
              <a:rPr lang="hu-HU" noProof="0" dirty="0" err="1"/>
              <a:t>But</a:t>
            </a:r>
            <a:r>
              <a:rPr lang="hu-HU" noProof="0" dirty="0"/>
              <a:t> </a:t>
            </a:r>
            <a:r>
              <a:rPr lang="hu-HU" noProof="0" dirty="0" err="1"/>
              <a:t>the</a:t>
            </a:r>
            <a:r>
              <a:rPr lang="hu-HU" noProof="0" dirty="0"/>
              <a:t> </a:t>
            </a:r>
            <a:r>
              <a:rPr lang="hu-HU" noProof="0" dirty="0" err="1"/>
              <a:t>others</a:t>
            </a:r>
            <a:r>
              <a:rPr lang="hu-HU" noProof="0" dirty="0"/>
              <a:t> </a:t>
            </a:r>
            <a:r>
              <a:rPr lang="hu-HU" noProof="0" dirty="0" err="1"/>
              <a:t>are</a:t>
            </a:r>
            <a:r>
              <a:rPr lang="hu-HU" noProof="0" dirty="0"/>
              <a:t> </a:t>
            </a:r>
            <a:r>
              <a:rPr lang="hu-HU" noProof="0" dirty="0" err="1"/>
              <a:t>week</a:t>
            </a:r>
            <a:r>
              <a:rPr lang="hu-HU" noProof="0" dirty="0"/>
              <a:t> </a:t>
            </a:r>
            <a:r>
              <a:rPr lang="hu-HU" noProof="0" dirty="0" err="1"/>
              <a:t>for</a:t>
            </a:r>
            <a:r>
              <a:rPr lang="hu-HU" noProof="0" dirty="0"/>
              <a:t> </a:t>
            </a:r>
            <a:r>
              <a:rPr lang="hu-HU" noProof="0" dirty="0" err="1"/>
              <a:t>substantive</a:t>
            </a:r>
            <a:r>
              <a:rPr lang="hu-HU" noProof="0" dirty="0"/>
              <a:t> </a:t>
            </a:r>
            <a:r>
              <a:rPr lang="hu-HU" noProof="0" dirty="0" err="1"/>
              <a:t>too</a:t>
            </a:r>
            <a:r>
              <a:rPr lang="hu-HU" noProof="0" dirty="0"/>
              <a:t>)</a:t>
            </a:r>
          </a:p>
          <a:p>
            <a:r>
              <a:rPr lang="hu-HU" b="1" dirty="0" err="1"/>
              <a:t>Uncertainty</a:t>
            </a:r>
            <a:r>
              <a:rPr lang="hu-HU" b="1" dirty="0"/>
              <a:t> </a:t>
            </a:r>
            <a:r>
              <a:rPr lang="hu-HU" b="1" dirty="0" err="1"/>
              <a:t>avoidance</a:t>
            </a:r>
            <a:r>
              <a:rPr lang="hu-HU" dirty="0"/>
              <a:t>: Law, </a:t>
            </a:r>
            <a:r>
              <a:rPr lang="hu-HU" dirty="0" err="1"/>
              <a:t>as</a:t>
            </a:r>
            <a:r>
              <a:rPr lang="hu-HU" dirty="0"/>
              <a:t> a </a:t>
            </a:r>
            <a:r>
              <a:rPr lang="hu-HU" dirty="0" err="1"/>
              <a:t>normative</a:t>
            </a:r>
            <a:r>
              <a:rPr lang="hu-HU" dirty="0"/>
              <a:t> </a:t>
            </a:r>
            <a:r>
              <a:rPr lang="hu-HU" dirty="0" err="1"/>
              <a:t>system</a:t>
            </a:r>
            <a:r>
              <a:rPr lang="hu-HU" dirty="0"/>
              <a:t> and </a:t>
            </a:r>
            <a:r>
              <a:rPr lang="hu-HU" dirty="0" err="1"/>
              <a:t>especially</a:t>
            </a:r>
            <a:r>
              <a:rPr lang="hu-HU" dirty="0"/>
              <a:t> </a:t>
            </a:r>
            <a:r>
              <a:rPr lang="hu-HU" dirty="0" err="1"/>
              <a:t>as</a:t>
            </a:r>
            <a:r>
              <a:rPr lang="hu-HU" dirty="0"/>
              <a:t> </a:t>
            </a:r>
            <a:r>
              <a:rPr lang="hu-HU" dirty="0" err="1"/>
              <a:t>to</a:t>
            </a:r>
            <a:r>
              <a:rPr lang="hu-HU" dirty="0"/>
              <a:t> </a:t>
            </a:r>
            <a:r>
              <a:rPr lang="hu-HU" dirty="0" err="1"/>
              <a:t>only</a:t>
            </a:r>
            <a:r>
              <a:rPr lang="hu-HU" dirty="0"/>
              <a:t> </a:t>
            </a:r>
            <a:r>
              <a:rPr lang="hu-HU" dirty="0" err="1"/>
              <a:t>generally</a:t>
            </a:r>
            <a:r>
              <a:rPr lang="hu-HU" dirty="0"/>
              <a:t> </a:t>
            </a:r>
            <a:r>
              <a:rPr lang="hu-HU" dirty="0" err="1"/>
              <a:t>valid</a:t>
            </a:r>
            <a:r>
              <a:rPr lang="hu-HU" dirty="0"/>
              <a:t>/</a:t>
            </a:r>
            <a:r>
              <a:rPr lang="hu-HU" dirty="0" err="1"/>
              <a:t>obligatory</a:t>
            </a:r>
            <a:r>
              <a:rPr lang="hu-HU" dirty="0"/>
              <a:t> </a:t>
            </a:r>
            <a:r>
              <a:rPr lang="hu-HU" dirty="0" err="1"/>
              <a:t>normative</a:t>
            </a:r>
            <a:r>
              <a:rPr lang="hu-HU" dirty="0"/>
              <a:t> </a:t>
            </a:r>
            <a:r>
              <a:rPr lang="hu-HU" dirty="0" err="1"/>
              <a:t>system</a:t>
            </a:r>
            <a:r>
              <a:rPr lang="hu-HU" dirty="0"/>
              <a:t> is </a:t>
            </a:r>
            <a:r>
              <a:rPr lang="hu-HU" dirty="0" err="1"/>
              <a:t>considered</a:t>
            </a:r>
            <a:r>
              <a:rPr lang="hu-HU" dirty="0"/>
              <a:t> </a:t>
            </a:r>
            <a:r>
              <a:rPr lang="hu-HU" dirty="0" err="1"/>
              <a:t>as</a:t>
            </a:r>
            <a:r>
              <a:rPr lang="hu-HU" dirty="0"/>
              <a:t> </a:t>
            </a:r>
            <a:r>
              <a:rPr lang="hu-HU" dirty="0" err="1"/>
              <a:t>one</a:t>
            </a:r>
            <a:r>
              <a:rPr lang="hu-HU" dirty="0"/>
              <a:t> of </a:t>
            </a:r>
            <a:r>
              <a:rPr lang="hu-HU" dirty="0" err="1"/>
              <a:t>the</a:t>
            </a:r>
            <a:r>
              <a:rPr lang="hu-HU" dirty="0"/>
              <a:t> most </a:t>
            </a:r>
            <a:r>
              <a:rPr lang="hu-HU" dirty="0" err="1"/>
              <a:t>substantive</a:t>
            </a:r>
            <a:r>
              <a:rPr lang="hu-HU" dirty="0"/>
              <a:t> </a:t>
            </a:r>
            <a:r>
              <a:rPr lang="hu-HU" dirty="0" err="1"/>
              <a:t>element</a:t>
            </a:r>
            <a:r>
              <a:rPr lang="hu-HU" dirty="0"/>
              <a:t> of </a:t>
            </a:r>
            <a:r>
              <a:rPr lang="hu-HU" dirty="0" err="1"/>
              <a:t>minimizing</a:t>
            </a:r>
            <a:r>
              <a:rPr lang="hu-HU" dirty="0"/>
              <a:t> </a:t>
            </a:r>
            <a:r>
              <a:rPr lang="hu-HU" dirty="0" err="1"/>
              <a:t>uncertainty</a:t>
            </a:r>
            <a:r>
              <a:rPr lang="hu-HU" dirty="0"/>
              <a:t> in </a:t>
            </a:r>
            <a:r>
              <a:rPr lang="hu-HU" dirty="0" err="1"/>
              <a:t>the</a:t>
            </a:r>
            <a:r>
              <a:rPr lang="hu-HU" dirty="0"/>
              <a:t> </a:t>
            </a:r>
            <a:r>
              <a:rPr lang="hu-HU" dirty="0" err="1"/>
              <a:t>society</a:t>
            </a:r>
            <a:r>
              <a:rPr lang="hu-HU" dirty="0"/>
              <a:t>. </a:t>
            </a:r>
            <a:r>
              <a:rPr lang="hu-HU" dirty="0" err="1"/>
              <a:t>Requires</a:t>
            </a:r>
            <a:r>
              <a:rPr lang="hu-HU" dirty="0"/>
              <a:t> </a:t>
            </a:r>
            <a:r>
              <a:rPr lang="hu-HU" dirty="0" err="1"/>
              <a:t>further</a:t>
            </a:r>
            <a:r>
              <a:rPr lang="hu-HU" dirty="0"/>
              <a:t> </a:t>
            </a:r>
            <a:r>
              <a:rPr lang="hu-HU" dirty="0" err="1"/>
              <a:t>research</a:t>
            </a:r>
            <a:r>
              <a:rPr lang="hu-HU" dirty="0"/>
              <a:t> </a:t>
            </a:r>
            <a:r>
              <a:rPr lang="hu-HU" dirty="0" err="1"/>
              <a:t>why</a:t>
            </a:r>
            <a:r>
              <a:rPr lang="hu-HU" dirty="0"/>
              <a:t> </a:t>
            </a:r>
            <a:r>
              <a:rPr lang="hu-HU" dirty="0" err="1"/>
              <a:t>this</a:t>
            </a:r>
            <a:r>
              <a:rPr lang="hu-HU" dirty="0"/>
              <a:t> </a:t>
            </a:r>
            <a:r>
              <a:rPr lang="hu-HU" dirty="0" err="1"/>
              <a:t>relationship</a:t>
            </a:r>
            <a:r>
              <a:rPr lang="hu-HU" dirty="0"/>
              <a:t> in </a:t>
            </a:r>
            <a:r>
              <a:rPr lang="hu-HU" dirty="0" err="1"/>
              <a:t>this</a:t>
            </a:r>
            <a:r>
              <a:rPr lang="hu-HU" dirty="0"/>
              <a:t> </a:t>
            </a:r>
            <a:r>
              <a:rPr lang="hu-HU" dirty="0" err="1"/>
              <a:t>form</a:t>
            </a:r>
            <a:r>
              <a:rPr lang="hu-HU" dirty="0"/>
              <a:t> </a:t>
            </a:r>
            <a:r>
              <a:rPr lang="hu-HU" dirty="0" err="1"/>
              <a:t>does</a:t>
            </a:r>
            <a:r>
              <a:rPr lang="hu-HU" dirty="0"/>
              <a:t> </a:t>
            </a:r>
            <a:r>
              <a:rPr lang="hu-HU" dirty="0" err="1"/>
              <a:t>not</a:t>
            </a:r>
            <a:r>
              <a:rPr lang="hu-HU" dirty="0"/>
              <a:t> </a:t>
            </a:r>
            <a:r>
              <a:rPr lang="hu-HU" dirty="0" err="1"/>
              <a:t>work</a:t>
            </a:r>
            <a:r>
              <a:rPr lang="hu-HU" dirty="0"/>
              <a:t>? </a:t>
            </a:r>
            <a:r>
              <a:rPr lang="hu-HU" dirty="0" err="1"/>
              <a:t>Even</a:t>
            </a:r>
            <a:r>
              <a:rPr lang="hu-HU" dirty="0"/>
              <a:t> </a:t>
            </a:r>
            <a:r>
              <a:rPr lang="hu-HU" dirty="0" err="1"/>
              <a:t>the</a:t>
            </a:r>
            <a:r>
              <a:rPr lang="hu-HU" dirty="0"/>
              <a:t> </a:t>
            </a:r>
            <a:r>
              <a:rPr lang="hu-HU" dirty="0" err="1"/>
              <a:t>sign</a:t>
            </a:r>
            <a:r>
              <a:rPr lang="hu-HU" dirty="0"/>
              <a:t> is </a:t>
            </a:r>
            <a:r>
              <a:rPr lang="hu-HU" dirty="0" err="1"/>
              <a:t>negative</a:t>
            </a:r>
            <a:r>
              <a:rPr lang="hu-HU" dirty="0"/>
              <a:t>. </a:t>
            </a:r>
          </a:p>
          <a:p>
            <a:r>
              <a:rPr lang="hu-HU" b="1" noProof="0" dirty="0" err="1"/>
              <a:t>Restraint</a:t>
            </a:r>
            <a:r>
              <a:rPr lang="hu-HU" noProof="0" dirty="0"/>
              <a:t> – </a:t>
            </a:r>
            <a:r>
              <a:rPr lang="hu-HU" noProof="0" dirty="0" err="1"/>
              <a:t>law</a:t>
            </a:r>
            <a:r>
              <a:rPr lang="hu-HU" noProof="0" dirty="0"/>
              <a:t> </a:t>
            </a:r>
            <a:r>
              <a:rPr lang="hu-HU" noProof="0" dirty="0" err="1"/>
              <a:t>as</a:t>
            </a:r>
            <a:r>
              <a:rPr lang="hu-HU" noProof="0" dirty="0"/>
              <a:t> a major </a:t>
            </a:r>
            <a:r>
              <a:rPr lang="hu-HU" noProof="0" dirty="0" err="1"/>
              <a:t>normative</a:t>
            </a:r>
            <a:r>
              <a:rPr lang="hu-HU" noProof="0" dirty="0"/>
              <a:t> </a:t>
            </a:r>
            <a:r>
              <a:rPr lang="hu-HU" noProof="0" dirty="0" err="1"/>
              <a:t>system</a:t>
            </a:r>
            <a:r>
              <a:rPr lang="hu-HU" noProof="0" dirty="0"/>
              <a:t> is </a:t>
            </a:r>
            <a:r>
              <a:rPr lang="hu-HU" noProof="0" dirty="0" err="1"/>
              <a:t>the</a:t>
            </a:r>
            <a:r>
              <a:rPr lang="hu-HU" noProof="0" dirty="0"/>
              <a:t> </a:t>
            </a:r>
            <a:r>
              <a:rPr lang="hu-HU" noProof="0" dirty="0" err="1"/>
              <a:t>manifestation</a:t>
            </a:r>
            <a:r>
              <a:rPr lang="hu-HU" noProof="0" dirty="0"/>
              <a:t> of „</a:t>
            </a:r>
            <a:r>
              <a:rPr lang="hu-HU" noProof="0" dirty="0" err="1"/>
              <a:t>restraint</a:t>
            </a:r>
            <a:r>
              <a:rPr lang="hu-HU" noProof="0" dirty="0"/>
              <a:t>” </a:t>
            </a:r>
            <a:r>
              <a:rPr lang="hu-HU" noProof="0" dirty="0" err="1"/>
              <a:t>but</a:t>
            </a:r>
            <a:r>
              <a:rPr lang="hu-HU" noProof="0" dirty="0"/>
              <a:t> </a:t>
            </a:r>
            <a:r>
              <a:rPr lang="hu-HU" noProof="0" dirty="0" err="1"/>
              <a:t>this</a:t>
            </a:r>
            <a:r>
              <a:rPr lang="hu-HU" noProof="0" dirty="0"/>
              <a:t> </a:t>
            </a:r>
            <a:r>
              <a:rPr lang="hu-HU" noProof="0" dirty="0" err="1"/>
              <a:t>does</a:t>
            </a:r>
            <a:r>
              <a:rPr lang="hu-HU" noProof="0" dirty="0"/>
              <a:t> </a:t>
            </a:r>
            <a:r>
              <a:rPr lang="hu-HU" noProof="0" dirty="0" err="1"/>
              <a:t>not</a:t>
            </a:r>
            <a:r>
              <a:rPr lang="hu-HU" noProof="0" dirty="0"/>
              <a:t> </a:t>
            </a:r>
            <a:r>
              <a:rPr lang="hu-HU" noProof="0" dirty="0" err="1"/>
              <a:t>seem</a:t>
            </a:r>
            <a:r>
              <a:rPr lang="hu-HU" noProof="0" dirty="0"/>
              <a:t> </a:t>
            </a:r>
            <a:r>
              <a:rPr lang="hu-HU" noProof="0" dirty="0" err="1"/>
              <a:t>relevant</a:t>
            </a:r>
            <a:r>
              <a:rPr lang="hu-HU" noProof="0" dirty="0"/>
              <a:t>. </a:t>
            </a:r>
          </a:p>
          <a:p>
            <a:r>
              <a:rPr lang="hu-HU" dirty="0" err="1"/>
              <a:t>Surprisingly</a:t>
            </a:r>
            <a:r>
              <a:rPr lang="hu-HU" dirty="0"/>
              <a:t> </a:t>
            </a:r>
            <a:r>
              <a:rPr lang="hu-HU" dirty="0" err="1"/>
              <a:t>relevant</a:t>
            </a:r>
            <a:r>
              <a:rPr lang="hu-HU" dirty="0"/>
              <a:t> </a:t>
            </a:r>
            <a:r>
              <a:rPr lang="hu-HU" b="1" dirty="0" err="1"/>
              <a:t>the</a:t>
            </a:r>
            <a:r>
              <a:rPr lang="hu-HU" b="1" dirty="0"/>
              <a:t> </a:t>
            </a:r>
            <a:r>
              <a:rPr lang="hu-HU" b="1" dirty="0" err="1"/>
              <a:t>flexhumility</a:t>
            </a:r>
            <a:r>
              <a:rPr lang="hu-HU" dirty="0"/>
              <a:t>, </a:t>
            </a:r>
            <a:r>
              <a:rPr lang="hu-HU" dirty="0" err="1"/>
              <a:t>that</a:t>
            </a:r>
            <a:r>
              <a:rPr lang="hu-HU" dirty="0"/>
              <a:t> is </a:t>
            </a:r>
            <a:r>
              <a:rPr lang="hu-HU" dirty="0" err="1"/>
              <a:t>especially</a:t>
            </a:r>
            <a:r>
              <a:rPr lang="hu-HU" dirty="0"/>
              <a:t> </a:t>
            </a:r>
            <a:r>
              <a:rPr lang="hu-HU" dirty="0" err="1"/>
              <a:t>characteristic</a:t>
            </a:r>
            <a:r>
              <a:rPr lang="hu-HU" dirty="0"/>
              <a:t> </a:t>
            </a:r>
            <a:r>
              <a:rPr lang="hu-HU" dirty="0" err="1"/>
              <a:t>for</a:t>
            </a:r>
            <a:r>
              <a:rPr lang="hu-HU" dirty="0"/>
              <a:t> </a:t>
            </a:r>
            <a:r>
              <a:rPr lang="hu-HU" dirty="0" err="1"/>
              <a:t>East</a:t>
            </a:r>
            <a:r>
              <a:rPr lang="hu-HU" dirty="0"/>
              <a:t> </a:t>
            </a:r>
            <a:r>
              <a:rPr lang="hu-HU" dirty="0" err="1"/>
              <a:t>Asian</a:t>
            </a:r>
            <a:r>
              <a:rPr lang="hu-HU" dirty="0"/>
              <a:t> </a:t>
            </a:r>
            <a:r>
              <a:rPr lang="hu-HU" dirty="0" err="1"/>
              <a:t>cultures</a:t>
            </a:r>
            <a:r>
              <a:rPr lang="hu-HU" dirty="0"/>
              <a:t>; </a:t>
            </a:r>
            <a:r>
              <a:rPr lang="hu-HU" dirty="0" err="1"/>
              <a:t>not</a:t>
            </a:r>
            <a:r>
              <a:rPr lang="hu-HU" dirty="0"/>
              <a:t> </a:t>
            </a:r>
            <a:r>
              <a:rPr lang="hu-HU" dirty="0" err="1"/>
              <a:t>the</a:t>
            </a:r>
            <a:r>
              <a:rPr lang="hu-HU" dirty="0"/>
              <a:t> </a:t>
            </a:r>
            <a:r>
              <a:rPr lang="hu-HU" dirty="0" err="1"/>
              <a:t>frontrunners</a:t>
            </a:r>
            <a:r>
              <a:rPr lang="hu-HU" dirty="0"/>
              <a:t> of </a:t>
            </a:r>
            <a:r>
              <a:rPr lang="hu-HU" dirty="0" err="1"/>
              <a:t>the</a:t>
            </a:r>
            <a:r>
              <a:rPr lang="hu-HU" dirty="0"/>
              <a:t> RoL. </a:t>
            </a:r>
            <a:r>
              <a:rPr lang="hu-HU" dirty="0" err="1"/>
              <a:t>Needs</a:t>
            </a:r>
            <a:r>
              <a:rPr lang="hu-HU" dirty="0"/>
              <a:t> </a:t>
            </a:r>
            <a:r>
              <a:rPr lang="hu-HU" dirty="0" err="1"/>
              <a:t>further</a:t>
            </a:r>
            <a:r>
              <a:rPr lang="hu-HU" dirty="0"/>
              <a:t> </a:t>
            </a:r>
            <a:r>
              <a:rPr lang="hu-HU" dirty="0" err="1"/>
              <a:t>research</a:t>
            </a:r>
            <a:r>
              <a:rPr lang="hu-HU" dirty="0"/>
              <a:t>. </a:t>
            </a:r>
            <a:r>
              <a:rPr lang="hu-HU" dirty="0" err="1"/>
              <a:t>Especially</a:t>
            </a:r>
            <a:r>
              <a:rPr lang="hu-HU" dirty="0"/>
              <a:t> </a:t>
            </a:r>
            <a:r>
              <a:rPr lang="hu-HU" dirty="0" err="1"/>
              <a:t>high</a:t>
            </a:r>
            <a:r>
              <a:rPr lang="hu-HU" dirty="0"/>
              <a:t> </a:t>
            </a:r>
            <a:r>
              <a:rPr lang="hu-HU" dirty="0" err="1"/>
              <a:t>for</a:t>
            </a:r>
            <a:r>
              <a:rPr lang="hu-HU" dirty="0"/>
              <a:t> part </a:t>
            </a:r>
            <a:r>
              <a:rPr lang="hu-HU" dirty="0" err="1"/>
              <a:t>correlation</a:t>
            </a:r>
            <a:r>
              <a:rPr lang="hu-HU" dirty="0"/>
              <a:t>, </a:t>
            </a:r>
            <a:r>
              <a:rPr lang="hu-HU" dirty="0" err="1"/>
              <a:t>indicating</a:t>
            </a:r>
            <a:r>
              <a:rPr lang="hu-HU" dirty="0"/>
              <a:t> </a:t>
            </a:r>
            <a:r>
              <a:rPr lang="hu-HU" dirty="0" err="1"/>
              <a:t>that</a:t>
            </a:r>
            <a:r>
              <a:rPr lang="hu-HU" dirty="0"/>
              <a:t> </a:t>
            </a:r>
            <a:r>
              <a:rPr lang="hu-HU" dirty="0" err="1"/>
              <a:t>it</a:t>
            </a:r>
            <a:r>
              <a:rPr lang="hu-HU" dirty="0"/>
              <a:t> </a:t>
            </a:r>
            <a:r>
              <a:rPr lang="hu-HU" dirty="0" err="1"/>
              <a:t>contains</a:t>
            </a:r>
            <a:r>
              <a:rPr lang="hu-HU" dirty="0"/>
              <a:t> an </a:t>
            </a:r>
            <a:r>
              <a:rPr lang="hu-HU" dirty="0" err="1"/>
              <a:t>element</a:t>
            </a:r>
            <a:r>
              <a:rPr lang="hu-HU" dirty="0"/>
              <a:t> </a:t>
            </a:r>
            <a:r>
              <a:rPr lang="hu-HU" dirty="0" err="1"/>
              <a:t>that</a:t>
            </a:r>
            <a:r>
              <a:rPr lang="hu-HU" dirty="0"/>
              <a:t> is </a:t>
            </a:r>
            <a:r>
              <a:rPr lang="hu-HU" dirty="0" err="1"/>
              <a:t>not</a:t>
            </a:r>
            <a:r>
              <a:rPr lang="hu-HU" dirty="0"/>
              <a:t> in most of </a:t>
            </a:r>
            <a:r>
              <a:rPr lang="hu-HU" dirty="0" err="1"/>
              <a:t>the</a:t>
            </a:r>
            <a:r>
              <a:rPr lang="hu-HU" dirty="0"/>
              <a:t> </a:t>
            </a:r>
            <a:r>
              <a:rPr lang="hu-HU" dirty="0" err="1"/>
              <a:t>others</a:t>
            </a:r>
            <a:r>
              <a:rPr lang="hu-HU" dirty="0"/>
              <a:t> </a:t>
            </a:r>
            <a:r>
              <a:rPr lang="hu-HU" dirty="0" err="1"/>
              <a:t>but</a:t>
            </a:r>
            <a:r>
              <a:rPr lang="hu-HU" dirty="0"/>
              <a:t> </a:t>
            </a:r>
            <a:r>
              <a:rPr lang="hu-HU" dirty="0" err="1"/>
              <a:t>largely</a:t>
            </a:r>
            <a:r>
              <a:rPr lang="hu-HU" dirty="0"/>
              <a:t> </a:t>
            </a:r>
            <a:r>
              <a:rPr lang="hu-HU" dirty="0" err="1"/>
              <a:t>overlaps</a:t>
            </a:r>
            <a:r>
              <a:rPr lang="hu-HU" dirty="0"/>
              <a:t> </a:t>
            </a:r>
            <a:r>
              <a:rPr lang="hu-HU" dirty="0" err="1"/>
              <a:t>with</a:t>
            </a:r>
            <a:r>
              <a:rPr lang="hu-HU" dirty="0"/>
              <a:t> </a:t>
            </a:r>
            <a:r>
              <a:rPr lang="hu-HU" dirty="0" err="1"/>
              <a:t>collectivism</a:t>
            </a:r>
            <a:r>
              <a:rPr lang="hu-HU" dirty="0"/>
              <a:t>.  </a:t>
            </a:r>
            <a:endParaRPr lang="hu-HU" noProof="0" dirty="0"/>
          </a:p>
          <a:p>
            <a:endParaRPr lang="hu-HU" dirty="0"/>
          </a:p>
        </p:txBody>
      </p:sp>
      <p:sp>
        <p:nvSpPr>
          <p:cNvPr id="4" name="Dia számának helye 3"/>
          <p:cNvSpPr>
            <a:spLocks noGrp="1"/>
          </p:cNvSpPr>
          <p:nvPr>
            <p:ph type="sldNum" sz="quarter" idx="5"/>
          </p:nvPr>
        </p:nvSpPr>
        <p:spPr/>
        <p:txBody>
          <a:bodyPr/>
          <a:lstStyle/>
          <a:p>
            <a:fld id="{49595B42-8701-4D04-9EDE-E6462F8FF5E3}" type="slidenum">
              <a:rPr lang="en-GB" smtClean="0"/>
              <a:t>7</a:t>
            </a:fld>
            <a:endParaRPr lang="en-GB"/>
          </a:p>
        </p:txBody>
      </p:sp>
    </p:spTree>
    <p:extLst>
      <p:ext uri="{BB962C8B-B14F-4D97-AF65-F5344CB8AC3E}">
        <p14:creationId xmlns:p14="http://schemas.microsoft.com/office/powerpoint/2010/main" val="31973733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hu-HU" dirty="0" err="1"/>
              <a:t>Inglehart</a:t>
            </a:r>
            <a:r>
              <a:rPr lang="hu-HU" dirty="0"/>
              <a:t>: Both </a:t>
            </a:r>
            <a:r>
              <a:rPr lang="hu-HU" dirty="0" err="1"/>
              <a:t>are</a:t>
            </a:r>
            <a:r>
              <a:rPr lang="hu-HU" dirty="0"/>
              <a:t> </a:t>
            </a:r>
            <a:r>
              <a:rPr lang="hu-HU" dirty="0" err="1"/>
              <a:t>highly</a:t>
            </a:r>
            <a:r>
              <a:rPr lang="hu-HU" dirty="0"/>
              <a:t> </a:t>
            </a:r>
            <a:r>
              <a:rPr lang="hu-HU" dirty="0" err="1"/>
              <a:t>relevant</a:t>
            </a:r>
            <a:endParaRPr lang="hu-HU" dirty="0"/>
          </a:p>
          <a:p>
            <a:r>
              <a:rPr lang="hu-HU" dirty="0" err="1"/>
              <a:t>Welzel</a:t>
            </a:r>
            <a:r>
              <a:rPr lang="hu-HU" dirty="0"/>
              <a:t>: </a:t>
            </a:r>
            <a:r>
              <a:rPr lang="hu-HU" dirty="0" err="1"/>
              <a:t>Self-expression</a:t>
            </a:r>
            <a:r>
              <a:rPr lang="hu-HU" dirty="0"/>
              <a:t> is </a:t>
            </a:r>
            <a:r>
              <a:rPr lang="hu-HU" dirty="0" err="1"/>
              <a:t>dominant</a:t>
            </a:r>
            <a:r>
              <a:rPr lang="hu-HU" dirty="0"/>
              <a:t>, </a:t>
            </a:r>
            <a:r>
              <a:rPr lang="hu-HU" dirty="0" err="1"/>
              <a:t>extremly</a:t>
            </a:r>
            <a:r>
              <a:rPr lang="hu-HU" dirty="0"/>
              <a:t> </a:t>
            </a:r>
            <a:r>
              <a:rPr lang="hu-HU" dirty="0" err="1"/>
              <a:t>strong</a:t>
            </a:r>
            <a:r>
              <a:rPr lang="hu-HU" dirty="0"/>
              <a:t> </a:t>
            </a:r>
            <a:r>
              <a:rPr lang="hu-HU" dirty="0" err="1"/>
              <a:t>predictive</a:t>
            </a:r>
            <a:r>
              <a:rPr lang="hu-HU" dirty="0"/>
              <a:t> </a:t>
            </a:r>
            <a:r>
              <a:rPr lang="hu-HU" dirty="0" err="1"/>
              <a:t>power</a:t>
            </a:r>
            <a:r>
              <a:rPr lang="hu-HU" dirty="0"/>
              <a:t>. </a:t>
            </a:r>
            <a:endParaRPr lang="en-US" dirty="0"/>
          </a:p>
        </p:txBody>
      </p:sp>
      <p:sp>
        <p:nvSpPr>
          <p:cNvPr id="4" name="Dia számának helye 3"/>
          <p:cNvSpPr>
            <a:spLocks noGrp="1"/>
          </p:cNvSpPr>
          <p:nvPr>
            <p:ph type="sldNum" sz="quarter" idx="5"/>
          </p:nvPr>
        </p:nvSpPr>
        <p:spPr/>
        <p:txBody>
          <a:bodyPr/>
          <a:lstStyle/>
          <a:p>
            <a:fld id="{49595B42-8701-4D04-9EDE-E6462F8FF5E3}" type="slidenum">
              <a:rPr lang="en-GB" smtClean="0"/>
              <a:t>8</a:t>
            </a:fld>
            <a:endParaRPr lang="en-GB"/>
          </a:p>
        </p:txBody>
      </p:sp>
    </p:spTree>
    <p:extLst>
      <p:ext uri="{BB962C8B-B14F-4D97-AF65-F5344CB8AC3E}">
        <p14:creationId xmlns:p14="http://schemas.microsoft.com/office/powerpoint/2010/main" val="11253242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en-US"/>
          </a:p>
        </p:txBody>
      </p:sp>
      <p:sp>
        <p:nvSpPr>
          <p:cNvPr id="4" name="Dia számának helye 3"/>
          <p:cNvSpPr>
            <a:spLocks noGrp="1"/>
          </p:cNvSpPr>
          <p:nvPr>
            <p:ph type="sldNum" sz="quarter" idx="5"/>
          </p:nvPr>
        </p:nvSpPr>
        <p:spPr/>
        <p:txBody>
          <a:bodyPr/>
          <a:lstStyle/>
          <a:p>
            <a:fld id="{49595B42-8701-4D04-9EDE-E6462F8FF5E3}" type="slidenum">
              <a:rPr lang="en-GB" smtClean="0"/>
              <a:t>9</a:t>
            </a:fld>
            <a:endParaRPr lang="en-GB"/>
          </a:p>
        </p:txBody>
      </p:sp>
    </p:spTree>
    <p:extLst>
      <p:ext uri="{BB962C8B-B14F-4D97-AF65-F5344CB8AC3E}">
        <p14:creationId xmlns:p14="http://schemas.microsoft.com/office/powerpoint/2010/main" val="30194534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en-US"/>
          </a:p>
        </p:txBody>
      </p:sp>
      <p:sp>
        <p:nvSpPr>
          <p:cNvPr id="4" name="Dia számának helye 3"/>
          <p:cNvSpPr>
            <a:spLocks noGrp="1"/>
          </p:cNvSpPr>
          <p:nvPr>
            <p:ph type="sldNum" sz="quarter" idx="5"/>
          </p:nvPr>
        </p:nvSpPr>
        <p:spPr/>
        <p:txBody>
          <a:bodyPr/>
          <a:lstStyle/>
          <a:p>
            <a:fld id="{49595B42-8701-4D04-9EDE-E6462F8FF5E3}" type="slidenum">
              <a:rPr lang="en-GB" smtClean="0"/>
              <a:t>12</a:t>
            </a:fld>
            <a:endParaRPr lang="en-GB"/>
          </a:p>
        </p:txBody>
      </p:sp>
    </p:spTree>
    <p:extLst>
      <p:ext uri="{BB962C8B-B14F-4D97-AF65-F5344CB8AC3E}">
        <p14:creationId xmlns:p14="http://schemas.microsoft.com/office/powerpoint/2010/main" val="28723338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p:cNvSpPr>
            <a:spLocks noGrp="1"/>
          </p:cNvSpPr>
          <p:nvPr>
            <p:ph type="ctrTitle"/>
          </p:nvPr>
        </p:nvSpPr>
        <p:spPr>
          <a:xfrm>
            <a:off x="1524000" y="1122363"/>
            <a:ext cx="9144000" cy="2387600"/>
          </a:xfrm>
        </p:spPr>
        <p:txBody>
          <a:bodyPr anchor="b"/>
          <a:lstStyle>
            <a:lvl1pPr algn="ctr">
              <a:defRPr sz="6000"/>
            </a:lvl1pPr>
          </a:lstStyle>
          <a:p>
            <a:r>
              <a:rPr lang="hu-HU"/>
              <a:t>Mintacím szerkesztése</a:t>
            </a:r>
            <a:endParaRPr lang="en-GB"/>
          </a:p>
        </p:txBody>
      </p:sp>
      <p:sp>
        <p:nvSpPr>
          <p:cNvPr id="3" name="Alcím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a:t>Kattintson ide az alcím mintájának szerkesztéséhez</a:t>
            </a:r>
            <a:endParaRPr lang="en-GB"/>
          </a:p>
        </p:txBody>
      </p:sp>
      <p:sp>
        <p:nvSpPr>
          <p:cNvPr id="4" name="Dátum helye 3"/>
          <p:cNvSpPr>
            <a:spLocks noGrp="1"/>
          </p:cNvSpPr>
          <p:nvPr>
            <p:ph type="dt" sz="half" idx="10"/>
          </p:nvPr>
        </p:nvSpPr>
        <p:spPr/>
        <p:txBody>
          <a:bodyPr/>
          <a:lstStyle/>
          <a:p>
            <a:fld id="{2A0F824A-84DE-4903-A347-B8C2A0E86535}" type="datetime1">
              <a:rPr lang="en-GB" smtClean="0"/>
              <a:t>07/04/2026</a:t>
            </a:fld>
            <a:endParaRPr lang="en-GB"/>
          </a:p>
        </p:txBody>
      </p:sp>
      <p:sp>
        <p:nvSpPr>
          <p:cNvPr id="5" name="Élőláb helye 4"/>
          <p:cNvSpPr>
            <a:spLocks noGrp="1"/>
          </p:cNvSpPr>
          <p:nvPr>
            <p:ph type="ftr" sz="quarter" idx="11"/>
          </p:nvPr>
        </p:nvSpPr>
        <p:spPr/>
        <p:txBody>
          <a:bodyPr/>
          <a:lstStyle/>
          <a:p>
            <a:r>
              <a:rPr lang="en-GB"/>
              <a:t>SSLA Conference 2026 Sussex</a:t>
            </a:r>
          </a:p>
        </p:txBody>
      </p:sp>
      <p:sp>
        <p:nvSpPr>
          <p:cNvPr id="6" name="Dia számának helye 5"/>
          <p:cNvSpPr>
            <a:spLocks noGrp="1"/>
          </p:cNvSpPr>
          <p:nvPr>
            <p:ph type="sldNum" sz="quarter" idx="12"/>
          </p:nvPr>
        </p:nvSpPr>
        <p:spPr/>
        <p:txBody>
          <a:bodyPr/>
          <a:lstStyle/>
          <a:p>
            <a:fld id="{7427FB23-876C-426B-A452-9ECF27D2A8F4}" type="slidenum">
              <a:rPr lang="en-GB" smtClean="0"/>
              <a:t>‹#›</a:t>
            </a:fld>
            <a:endParaRPr lang="en-GB"/>
          </a:p>
        </p:txBody>
      </p:sp>
    </p:spTree>
    <p:extLst>
      <p:ext uri="{BB962C8B-B14F-4D97-AF65-F5344CB8AC3E}">
        <p14:creationId xmlns:p14="http://schemas.microsoft.com/office/powerpoint/2010/main" val="39501258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a:t>Mintacím szerkesztése</a:t>
            </a:r>
            <a:endParaRPr lang="en-GB"/>
          </a:p>
        </p:txBody>
      </p:sp>
      <p:sp>
        <p:nvSpPr>
          <p:cNvPr id="3" name="Függőleges szöveg helye 2"/>
          <p:cNvSpPr>
            <a:spLocks noGrp="1"/>
          </p:cNvSpPr>
          <p:nvPr>
            <p:ph type="body" orient="vert" idx="1"/>
          </p:nvPr>
        </p:nvSpPr>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GB"/>
          </a:p>
        </p:txBody>
      </p:sp>
      <p:sp>
        <p:nvSpPr>
          <p:cNvPr id="4" name="Dátum helye 3"/>
          <p:cNvSpPr>
            <a:spLocks noGrp="1"/>
          </p:cNvSpPr>
          <p:nvPr>
            <p:ph type="dt" sz="half" idx="10"/>
          </p:nvPr>
        </p:nvSpPr>
        <p:spPr/>
        <p:txBody>
          <a:bodyPr/>
          <a:lstStyle/>
          <a:p>
            <a:fld id="{36BBF38C-0D81-4F31-93E4-760071D594F1}" type="datetime1">
              <a:rPr lang="en-GB" smtClean="0"/>
              <a:t>07/04/2026</a:t>
            </a:fld>
            <a:endParaRPr lang="en-GB"/>
          </a:p>
        </p:txBody>
      </p:sp>
      <p:sp>
        <p:nvSpPr>
          <p:cNvPr id="5" name="Élőláb helye 4"/>
          <p:cNvSpPr>
            <a:spLocks noGrp="1"/>
          </p:cNvSpPr>
          <p:nvPr>
            <p:ph type="ftr" sz="quarter" idx="11"/>
          </p:nvPr>
        </p:nvSpPr>
        <p:spPr/>
        <p:txBody>
          <a:bodyPr/>
          <a:lstStyle/>
          <a:p>
            <a:r>
              <a:rPr lang="en-GB"/>
              <a:t>SSLA Conference 2026 Sussex</a:t>
            </a:r>
          </a:p>
        </p:txBody>
      </p:sp>
      <p:sp>
        <p:nvSpPr>
          <p:cNvPr id="6" name="Dia számának helye 5"/>
          <p:cNvSpPr>
            <a:spLocks noGrp="1"/>
          </p:cNvSpPr>
          <p:nvPr>
            <p:ph type="sldNum" sz="quarter" idx="12"/>
          </p:nvPr>
        </p:nvSpPr>
        <p:spPr/>
        <p:txBody>
          <a:bodyPr/>
          <a:lstStyle/>
          <a:p>
            <a:fld id="{7427FB23-876C-426B-A452-9ECF27D2A8F4}" type="slidenum">
              <a:rPr lang="en-GB" smtClean="0"/>
              <a:t>‹#›</a:t>
            </a:fld>
            <a:endParaRPr lang="en-GB"/>
          </a:p>
        </p:txBody>
      </p:sp>
    </p:spTree>
    <p:extLst>
      <p:ext uri="{BB962C8B-B14F-4D97-AF65-F5344CB8AC3E}">
        <p14:creationId xmlns:p14="http://schemas.microsoft.com/office/powerpoint/2010/main" val="40681725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p:cNvSpPr>
            <a:spLocks noGrp="1"/>
          </p:cNvSpPr>
          <p:nvPr>
            <p:ph type="title" orient="vert"/>
          </p:nvPr>
        </p:nvSpPr>
        <p:spPr>
          <a:xfrm>
            <a:off x="8724900" y="365125"/>
            <a:ext cx="2628900" cy="5811838"/>
          </a:xfrm>
        </p:spPr>
        <p:txBody>
          <a:bodyPr vert="eaVert"/>
          <a:lstStyle/>
          <a:p>
            <a:r>
              <a:rPr lang="hu-HU"/>
              <a:t>Mintacím szerkesztése</a:t>
            </a:r>
            <a:endParaRPr lang="en-GB"/>
          </a:p>
        </p:txBody>
      </p:sp>
      <p:sp>
        <p:nvSpPr>
          <p:cNvPr id="3" name="Függőleges szöveg helye 2"/>
          <p:cNvSpPr>
            <a:spLocks noGrp="1"/>
          </p:cNvSpPr>
          <p:nvPr>
            <p:ph type="body" orient="vert" idx="1"/>
          </p:nvPr>
        </p:nvSpPr>
        <p:spPr>
          <a:xfrm>
            <a:off x="838200" y="365125"/>
            <a:ext cx="7734300" cy="5811838"/>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GB"/>
          </a:p>
        </p:txBody>
      </p:sp>
      <p:sp>
        <p:nvSpPr>
          <p:cNvPr id="4" name="Dátum helye 3"/>
          <p:cNvSpPr>
            <a:spLocks noGrp="1"/>
          </p:cNvSpPr>
          <p:nvPr>
            <p:ph type="dt" sz="half" idx="10"/>
          </p:nvPr>
        </p:nvSpPr>
        <p:spPr/>
        <p:txBody>
          <a:bodyPr/>
          <a:lstStyle/>
          <a:p>
            <a:fld id="{8DEA65BA-829D-419F-A273-8066D269E5B6}" type="datetime1">
              <a:rPr lang="en-GB" smtClean="0"/>
              <a:t>07/04/2026</a:t>
            </a:fld>
            <a:endParaRPr lang="en-GB"/>
          </a:p>
        </p:txBody>
      </p:sp>
      <p:sp>
        <p:nvSpPr>
          <p:cNvPr id="5" name="Élőláb helye 4"/>
          <p:cNvSpPr>
            <a:spLocks noGrp="1"/>
          </p:cNvSpPr>
          <p:nvPr>
            <p:ph type="ftr" sz="quarter" idx="11"/>
          </p:nvPr>
        </p:nvSpPr>
        <p:spPr/>
        <p:txBody>
          <a:bodyPr/>
          <a:lstStyle/>
          <a:p>
            <a:r>
              <a:rPr lang="en-GB"/>
              <a:t>SSLA Conference 2026 Sussex</a:t>
            </a:r>
          </a:p>
        </p:txBody>
      </p:sp>
      <p:sp>
        <p:nvSpPr>
          <p:cNvPr id="6" name="Dia számának helye 5"/>
          <p:cNvSpPr>
            <a:spLocks noGrp="1"/>
          </p:cNvSpPr>
          <p:nvPr>
            <p:ph type="sldNum" sz="quarter" idx="12"/>
          </p:nvPr>
        </p:nvSpPr>
        <p:spPr/>
        <p:txBody>
          <a:bodyPr/>
          <a:lstStyle/>
          <a:p>
            <a:fld id="{7427FB23-876C-426B-A452-9ECF27D2A8F4}" type="slidenum">
              <a:rPr lang="en-GB" smtClean="0"/>
              <a:t>‹#›</a:t>
            </a:fld>
            <a:endParaRPr lang="en-GB"/>
          </a:p>
        </p:txBody>
      </p:sp>
    </p:spTree>
    <p:extLst>
      <p:ext uri="{BB962C8B-B14F-4D97-AF65-F5344CB8AC3E}">
        <p14:creationId xmlns:p14="http://schemas.microsoft.com/office/powerpoint/2010/main" val="3060369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a:t>Mintacím szerkesztése</a:t>
            </a:r>
            <a:endParaRPr lang="en-GB"/>
          </a:p>
        </p:txBody>
      </p:sp>
      <p:sp>
        <p:nvSpPr>
          <p:cNvPr id="3" name="Tartalom helye 2"/>
          <p:cNvSpPr>
            <a:spLocks noGrp="1"/>
          </p:cNvSpPr>
          <p:nvPr>
            <p:ph idx="1"/>
          </p:nvPr>
        </p:nvSpPr>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GB"/>
          </a:p>
        </p:txBody>
      </p:sp>
      <p:sp>
        <p:nvSpPr>
          <p:cNvPr id="4" name="Dátum helye 3"/>
          <p:cNvSpPr>
            <a:spLocks noGrp="1"/>
          </p:cNvSpPr>
          <p:nvPr>
            <p:ph type="dt" sz="half" idx="10"/>
          </p:nvPr>
        </p:nvSpPr>
        <p:spPr/>
        <p:txBody>
          <a:bodyPr/>
          <a:lstStyle/>
          <a:p>
            <a:fld id="{4B6A8C64-90D9-4A09-9360-436046E6CA22}" type="datetime1">
              <a:rPr lang="en-GB" smtClean="0"/>
              <a:t>07/04/2026</a:t>
            </a:fld>
            <a:endParaRPr lang="en-GB"/>
          </a:p>
        </p:txBody>
      </p:sp>
      <p:sp>
        <p:nvSpPr>
          <p:cNvPr id="5" name="Élőláb helye 4"/>
          <p:cNvSpPr>
            <a:spLocks noGrp="1"/>
          </p:cNvSpPr>
          <p:nvPr>
            <p:ph type="ftr" sz="quarter" idx="11"/>
          </p:nvPr>
        </p:nvSpPr>
        <p:spPr/>
        <p:txBody>
          <a:bodyPr/>
          <a:lstStyle/>
          <a:p>
            <a:r>
              <a:rPr lang="en-GB"/>
              <a:t>SSLA Conference 2026 Sussex</a:t>
            </a:r>
          </a:p>
        </p:txBody>
      </p:sp>
      <p:sp>
        <p:nvSpPr>
          <p:cNvPr id="6" name="Dia számának helye 5"/>
          <p:cNvSpPr>
            <a:spLocks noGrp="1"/>
          </p:cNvSpPr>
          <p:nvPr>
            <p:ph type="sldNum" sz="quarter" idx="12"/>
          </p:nvPr>
        </p:nvSpPr>
        <p:spPr/>
        <p:txBody>
          <a:bodyPr/>
          <a:lstStyle/>
          <a:p>
            <a:fld id="{7427FB23-876C-426B-A452-9ECF27D2A8F4}" type="slidenum">
              <a:rPr lang="en-GB" smtClean="0"/>
              <a:t>‹#›</a:t>
            </a:fld>
            <a:endParaRPr lang="en-GB"/>
          </a:p>
        </p:txBody>
      </p:sp>
    </p:spTree>
    <p:extLst>
      <p:ext uri="{BB962C8B-B14F-4D97-AF65-F5344CB8AC3E}">
        <p14:creationId xmlns:p14="http://schemas.microsoft.com/office/powerpoint/2010/main" val="4262193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p:cNvSpPr>
            <a:spLocks noGrp="1"/>
          </p:cNvSpPr>
          <p:nvPr>
            <p:ph type="title"/>
          </p:nvPr>
        </p:nvSpPr>
        <p:spPr>
          <a:xfrm>
            <a:off x="831850" y="1709738"/>
            <a:ext cx="10515600" cy="2852737"/>
          </a:xfrm>
        </p:spPr>
        <p:txBody>
          <a:bodyPr anchor="b"/>
          <a:lstStyle>
            <a:lvl1pPr>
              <a:defRPr sz="6000"/>
            </a:lvl1pPr>
          </a:lstStyle>
          <a:p>
            <a:r>
              <a:rPr lang="hu-HU"/>
              <a:t>Mintacím szerkesztése</a:t>
            </a:r>
            <a:endParaRPr lang="en-GB"/>
          </a:p>
        </p:txBody>
      </p:sp>
      <p:sp>
        <p:nvSpPr>
          <p:cNvPr id="3" name="Szöveg hely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u-HU"/>
              <a:t>Mintaszöveg szerkesztése</a:t>
            </a:r>
          </a:p>
        </p:txBody>
      </p:sp>
      <p:sp>
        <p:nvSpPr>
          <p:cNvPr id="4" name="Dátum helye 3"/>
          <p:cNvSpPr>
            <a:spLocks noGrp="1"/>
          </p:cNvSpPr>
          <p:nvPr>
            <p:ph type="dt" sz="half" idx="10"/>
          </p:nvPr>
        </p:nvSpPr>
        <p:spPr/>
        <p:txBody>
          <a:bodyPr/>
          <a:lstStyle/>
          <a:p>
            <a:fld id="{23B6B3D6-425D-4164-8890-6E3F6C2BDC5A}" type="datetime1">
              <a:rPr lang="en-GB" smtClean="0"/>
              <a:t>07/04/2026</a:t>
            </a:fld>
            <a:endParaRPr lang="en-GB"/>
          </a:p>
        </p:txBody>
      </p:sp>
      <p:sp>
        <p:nvSpPr>
          <p:cNvPr id="5" name="Élőláb helye 4"/>
          <p:cNvSpPr>
            <a:spLocks noGrp="1"/>
          </p:cNvSpPr>
          <p:nvPr>
            <p:ph type="ftr" sz="quarter" idx="11"/>
          </p:nvPr>
        </p:nvSpPr>
        <p:spPr/>
        <p:txBody>
          <a:bodyPr/>
          <a:lstStyle/>
          <a:p>
            <a:r>
              <a:rPr lang="en-GB"/>
              <a:t>SSLA Conference 2026 Sussex</a:t>
            </a:r>
          </a:p>
        </p:txBody>
      </p:sp>
      <p:sp>
        <p:nvSpPr>
          <p:cNvPr id="6" name="Dia számának helye 5"/>
          <p:cNvSpPr>
            <a:spLocks noGrp="1"/>
          </p:cNvSpPr>
          <p:nvPr>
            <p:ph type="sldNum" sz="quarter" idx="12"/>
          </p:nvPr>
        </p:nvSpPr>
        <p:spPr/>
        <p:txBody>
          <a:bodyPr/>
          <a:lstStyle/>
          <a:p>
            <a:fld id="{7427FB23-876C-426B-A452-9ECF27D2A8F4}" type="slidenum">
              <a:rPr lang="en-GB" smtClean="0"/>
              <a:t>‹#›</a:t>
            </a:fld>
            <a:endParaRPr lang="en-GB"/>
          </a:p>
        </p:txBody>
      </p:sp>
    </p:spTree>
    <p:extLst>
      <p:ext uri="{BB962C8B-B14F-4D97-AF65-F5344CB8AC3E}">
        <p14:creationId xmlns:p14="http://schemas.microsoft.com/office/powerpoint/2010/main" val="163531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a:t>Mintacím szerkesztése</a:t>
            </a:r>
            <a:endParaRPr lang="en-GB"/>
          </a:p>
        </p:txBody>
      </p:sp>
      <p:sp>
        <p:nvSpPr>
          <p:cNvPr id="3" name="Tartalom helye 2"/>
          <p:cNvSpPr>
            <a:spLocks noGrp="1"/>
          </p:cNvSpPr>
          <p:nvPr>
            <p:ph sz="half" idx="1"/>
          </p:nvPr>
        </p:nvSpPr>
        <p:spPr>
          <a:xfrm>
            <a:off x="838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GB"/>
          </a:p>
        </p:txBody>
      </p:sp>
      <p:sp>
        <p:nvSpPr>
          <p:cNvPr id="4" name="Tartalom helye 3"/>
          <p:cNvSpPr>
            <a:spLocks noGrp="1"/>
          </p:cNvSpPr>
          <p:nvPr>
            <p:ph sz="half" idx="2"/>
          </p:nvPr>
        </p:nvSpPr>
        <p:spPr>
          <a:xfrm>
            <a:off x="6172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GB"/>
          </a:p>
        </p:txBody>
      </p:sp>
      <p:sp>
        <p:nvSpPr>
          <p:cNvPr id="5" name="Dátum helye 4"/>
          <p:cNvSpPr>
            <a:spLocks noGrp="1"/>
          </p:cNvSpPr>
          <p:nvPr>
            <p:ph type="dt" sz="half" idx="10"/>
          </p:nvPr>
        </p:nvSpPr>
        <p:spPr/>
        <p:txBody>
          <a:bodyPr/>
          <a:lstStyle/>
          <a:p>
            <a:fld id="{EC0591B9-7B99-49CA-8640-317335D2F8D3}" type="datetime1">
              <a:rPr lang="en-GB" smtClean="0"/>
              <a:t>07/04/2026</a:t>
            </a:fld>
            <a:endParaRPr lang="en-GB"/>
          </a:p>
        </p:txBody>
      </p:sp>
      <p:sp>
        <p:nvSpPr>
          <p:cNvPr id="6" name="Élőláb helye 5"/>
          <p:cNvSpPr>
            <a:spLocks noGrp="1"/>
          </p:cNvSpPr>
          <p:nvPr>
            <p:ph type="ftr" sz="quarter" idx="11"/>
          </p:nvPr>
        </p:nvSpPr>
        <p:spPr/>
        <p:txBody>
          <a:bodyPr/>
          <a:lstStyle/>
          <a:p>
            <a:r>
              <a:rPr lang="en-GB"/>
              <a:t>SSLA Conference 2026 Sussex</a:t>
            </a:r>
          </a:p>
        </p:txBody>
      </p:sp>
      <p:sp>
        <p:nvSpPr>
          <p:cNvPr id="7" name="Dia számának helye 6"/>
          <p:cNvSpPr>
            <a:spLocks noGrp="1"/>
          </p:cNvSpPr>
          <p:nvPr>
            <p:ph type="sldNum" sz="quarter" idx="12"/>
          </p:nvPr>
        </p:nvSpPr>
        <p:spPr/>
        <p:txBody>
          <a:bodyPr/>
          <a:lstStyle/>
          <a:p>
            <a:fld id="{7427FB23-876C-426B-A452-9ECF27D2A8F4}" type="slidenum">
              <a:rPr lang="en-GB" smtClean="0"/>
              <a:t>‹#›</a:t>
            </a:fld>
            <a:endParaRPr lang="en-GB"/>
          </a:p>
        </p:txBody>
      </p:sp>
    </p:spTree>
    <p:extLst>
      <p:ext uri="{BB962C8B-B14F-4D97-AF65-F5344CB8AC3E}">
        <p14:creationId xmlns:p14="http://schemas.microsoft.com/office/powerpoint/2010/main" val="5680898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p:cNvSpPr>
            <a:spLocks noGrp="1"/>
          </p:cNvSpPr>
          <p:nvPr>
            <p:ph type="title"/>
          </p:nvPr>
        </p:nvSpPr>
        <p:spPr>
          <a:xfrm>
            <a:off x="839788" y="365125"/>
            <a:ext cx="10515600" cy="1325563"/>
          </a:xfrm>
        </p:spPr>
        <p:txBody>
          <a:bodyPr/>
          <a:lstStyle/>
          <a:p>
            <a:r>
              <a:rPr lang="hu-HU"/>
              <a:t>Mintacím szerkesztése</a:t>
            </a:r>
            <a:endParaRPr lang="en-GB"/>
          </a:p>
        </p:txBody>
      </p:sp>
      <p:sp>
        <p:nvSpPr>
          <p:cNvPr id="3" name="Szöveg hely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4" name="Tartalom helye 3"/>
          <p:cNvSpPr>
            <a:spLocks noGrp="1"/>
          </p:cNvSpPr>
          <p:nvPr>
            <p:ph sz="half" idx="2"/>
          </p:nvPr>
        </p:nvSpPr>
        <p:spPr>
          <a:xfrm>
            <a:off x="839788" y="2505075"/>
            <a:ext cx="5157787"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GB"/>
          </a:p>
        </p:txBody>
      </p:sp>
      <p:sp>
        <p:nvSpPr>
          <p:cNvPr id="5" name="Szöveg hely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6" name="Tartalom helye 5"/>
          <p:cNvSpPr>
            <a:spLocks noGrp="1"/>
          </p:cNvSpPr>
          <p:nvPr>
            <p:ph sz="quarter" idx="4"/>
          </p:nvPr>
        </p:nvSpPr>
        <p:spPr>
          <a:xfrm>
            <a:off x="6172200" y="2505075"/>
            <a:ext cx="5183188"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GB"/>
          </a:p>
        </p:txBody>
      </p:sp>
      <p:sp>
        <p:nvSpPr>
          <p:cNvPr id="7" name="Dátum helye 6"/>
          <p:cNvSpPr>
            <a:spLocks noGrp="1"/>
          </p:cNvSpPr>
          <p:nvPr>
            <p:ph type="dt" sz="half" idx="10"/>
          </p:nvPr>
        </p:nvSpPr>
        <p:spPr/>
        <p:txBody>
          <a:bodyPr/>
          <a:lstStyle/>
          <a:p>
            <a:fld id="{B17DB073-5A0B-48FA-837F-5D182523B064}" type="datetime1">
              <a:rPr lang="en-GB" smtClean="0"/>
              <a:t>07/04/2026</a:t>
            </a:fld>
            <a:endParaRPr lang="en-GB"/>
          </a:p>
        </p:txBody>
      </p:sp>
      <p:sp>
        <p:nvSpPr>
          <p:cNvPr id="8" name="Élőláb helye 7"/>
          <p:cNvSpPr>
            <a:spLocks noGrp="1"/>
          </p:cNvSpPr>
          <p:nvPr>
            <p:ph type="ftr" sz="quarter" idx="11"/>
          </p:nvPr>
        </p:nvSpPr>
        <p:spPr/>
        <p:txBody>
          <a:bodyPr/>
          <a:lstStyle/>
          <a:p>
            <a:r>
              <a:rPr lang="en-GB"/>
              <a:t>SSLA Conference 2026 Sussex</a:t>
            </a:r>
          </a:p>
        </p:txBody>
      </p:sp>
      <p:sp>
        <p:nvSpPr>
          <p:cNvPr id="9" name="Dia számának helye 8"/>
          <p:cNvSpPr>
            <a:spLocks noGrp="1"/>
          </p:cNvSpPr>
          <p:nvPr>
            <p:ph type="sldNum" sz="quarter" idx="12"/>
          </p:nvPr>
        </p:nvSpPr>
        <p:spPr/>
        <p:txBody>
          <a:bodyPr/>
          <a:lstStyle/>
          <a:p>
            <a:fld id="{7427FB23-876C-426B-A452-9ECF27D2A8F4}" type="slidenum">
              <a:rPr lang="en-GB" smtClean="0"/>
              <a:t>‹#›</a:t>
            </a:fld>
            <a:endParaRPr lang="en-GB"/>
          </a:p>
        </p:txBody>
      </p:sp>
    </p:spTree>
    <p:extLst>
      <p:ext uri="{BB962C8B-B14F-4D97-AF65-F5344CB8AC3E}">
        <p14:creationId xmlns:p14="http://schemas.microsoft.com/office/powerpoint/2010/main" val="39623885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a:t>Mintacím szerkesztése</a:t>
            </a:r>
            <a:endParaRPr lang="en-GB"/>
          </a:p>
        </p:txBody>
      </p:sp>
      <p:sp>
        <p:nvSpPr>
          <p:cNvPr id="3" name="Dátum helye 2"/>
          <p:cNvSpPr>
            <a:spLocks noGrp="1"/>
          </p:cNvSpPr>
          <p:nvPr>
            <p:ph type="dt" sz="half" idx="10"/>
          </p:nvPr>
        </p:nvSpPr>
        <p:spPr/>
        <p:txBody>
          <a:bodyPr/>
          <a:lstStyle/>
          <a:p>
            <a:fld id="{8F73A744-84BC-4299-9CB6-D501A9ADA8BF}" type="datetime1">
              <a:rPr lang="en-GB" smtClean="0"/>
              <a:t>07/04/2026</a:t>
            </a:fld>
            <a:endParaRPr lang="en-GB"/>
          </a:p>
        </p:txBody>
      </p:sp>
      <p:sp>
        <p:nvSpPr>
          <p:cNvPr id="4" name="Élőláb helye 3"/>
          <p:cNvSpPr>
            <a:spLocks noGrp="1"/>
          </p:cNvSpPr>
          <p:nvPr>
            <p:ph type="ftr" sz="quarter" idx="11"/>
          </p:nvPr>
        </p:nvSpPr>
        <p:spPr/>
        <p:txBody>
          <a:bodyPr/>
          <a:lstStyle/>
          <a:p>
            <a:r>
              <a:rPr lang="en-GB"/>
              <a:t>SSLA Conference 2026 Sussex</a:t>
            </a:r>
          </a:p>
        </p:txBody>
      </p:sp>
      <p:sp>
        <p:nvSpPr>
          <p:cNvPr id="5" name="Dia számának helye 4"/>
          <p:cNvSpPr>
            <a:spLocks noGrp="1"/>
          </p:cNvSpPr>
          <p:nvPr>
            <p:ph type="sldNum" sz="quarter" idx="12"/>
          </p:nvPr>
        </p:nvSpPr>
        <p:spPr/>
        <p:txBody>
          <a:bodyPr/>
          <a:lstStyle/>
          <a:p>
            <a:fld id="{7427FB23-876C-426B-A452-9ECF27D2A8F4}" type="slidenum">
              <a:rPr lang="en-GB" smtClean="0"/>
              <a:t>‹#›</a:t>
            </a:fld>
            <a:endParaRPr lang="en-GB"/>
          </a:p>
        </p:txBody>
      </p:sp>
    </p:spTree>
    <p:extLst>
      <p:ext uri="{BB962C8B-B14F-4D97-AF65-F5344CB8AC3E}">
        <p14:creationId xmlns:p14="http://schemas.microsoft.com/office/powerpoint/2010/main" val="27448639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1"/>
          <p:cNvSpPr>
            <a:spLocks noGrp="1"/>
          </p:cNvSpPr>
          <p:nvPr>
            <p:ph type="dt" sz="half" idx="10"/>
          </p:nvPr>
        </p:nvSpPr>
        <p:spPr/>
        <p:txBody>
          <a:bodyPr/>
          <a:lstStyle/>
          <a:p>
            <a:fld id="{57C61DFE-B41C-4BC7-9E68-ABB863F790ED}" type="datetime1">
              <a:rPr lang="en-GB" smtClean="0"/>
              <a:t>07/04/2026</a:t>
            </a:fld>
            <a:endParaRPr lang="en-GB"/>
          </a:p>
        </p:txBody>
      </p:sp>
      <p:sp>
        <p:nvSpPr>
          <p:cNvPr id="3" name="Élőláb helye 2"/>
          <p:cNvSpPr>
            <a:spLocks noGrp="1"/>
          </p:cNvSpPr>
          <p:nvPr>
            <p:ph type="ftr" sz="quarter" idx="11"/>
          </p:nvPr>
        </p:nvSpPr>
        <p:spPr/>
        <p:txBody>
          <a:bodyPr/>
          <a:lstStyle/>
          <a:p>
            <a:r>
              <a:rPr lang="en-GB"/>
              <a:t>SSLA Conference 2026 Sussex</a:t>
            </a:r>
          </a:p>
        </p:txBody>
      </p:sp>
      <p:sp>
        <p:nvSpPr>
          <p:cNvPr id="4" name="Dia számának helye 3"/>
          <p:cNvSpPr>
            <a:spLocks noGrp="1"/>
          </p:cNvSpPr>
          <p:nvPr>
            <p:ph type="sldNum" sz="quarter" idx="12"/>
          </p:nvPr>
        </p:nvSpPr>
        <p:spPr/>
        <p:txBody>
          <a:bodyPr/>
          <a:lstStyle/>
          <a:p>
            <a:fld id="{7427FB23-876C-426B-A452-9ECF27D2A8F4}" type="slidenum">
              <a:rPr lang="en-GB" smtClean="0"/>
              <a:t>‹#›</a:t>
            </a:fld>
            <a:endParaRPr lang="en-GB"/>
          </a:p>
        </p:txBody>
      </p:sp>
    </p:spTree>
    <p:extLst>
      <p:ext uri="{BB962C8B-B14F-4D97-AF65-F5344CB8AC3E}">
        <p14:creationId xmlns:p14="http://schemas.microsoft.com/office/powerpoint/2010/main" val="27685083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839788" y="457200"/>
            <a:ext cx="3932237" cy="1600200"/>
          </a:xfrm>
        </p:spPr>
        <p:txBody>
          <a:bodyPr anchor="b"/>
          <a:lstStyle>
            <a:lvl1pPr>
              <a:defRPr sz="3200"/>
            </a:lvl1pPr>
          </a:lstStyle>
          <a:p>
            <a:r>
              <a:rPr lang="hu-HU"/>
              <a:t>Mintacím szerkesztése</a:t>
            </a:r>
            <a:endParaRPr lang="en-GB"/>
          </a:p>
        </p:txBody>
      </p:sp>
      <p:sp>
        <p:nvSpPr>
          <p:cNvPr id="3" name="Tartalom helye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GB"/>
          </a:p>
        </p:txBody>
      </p:sp>
      <p:sp>
        <p:nvSpPr>
          <p:cNvPr id="4" name="Szöveg hely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átum helye 4"/>
          <p:cNvSpPr>
            <a:spLocks noGrp="1"/>
          </p:cNvSpPr>
          <p:nvPr>
            <p:ph type="dt" sz="half" idx="10"/>
          </p:nvPr>
        </p:nvSpPr>
        <p:spPr/>
        <p:txBody>
          <a:bodyPr/>
          <a:lstStyle/>
          <a:p>
            <a:fld id="{59947571-267D-43EB-B0A4-686CAB813BCD}" type="datetime1">
              <a:rPr lang="en-GB" smtClean="0"/>
              <a:t>07/04/2026</a:t>
            </a:fld>
            <a:endParaRPr lang="en-GB"/>
          </a:p>
        </p:txBody>
      </p:sp>
      <p:sp>
        <p:nvSpPr>
          <p:cNvPr id="6" name="Élőláb helye 5"/>
          <p:cNvSpPr>
            <a:spLocks noGrp="1"/>
          </p:cNvSpPr>
          <p:nvPr>
            <p:ph type="ftr" sz="quarter" idx="11"/>
          </p:nvPr>
        </p:nvSpPr>
        <p:spPr/>
        <p:txBody>
          <a:bodyPr/>
          <a:lstStyle/>
          <a:p>
            <a:r>
              <a:rPr lang="en-GB"/>
              <a:t>SSLA Conference 2026 Sussex</a:t>
            </a:r>
          </a:p>
        </p:txBody>
      </p:sp>
      <p:sp>
        <p:nvSpPr>
          <p:cNvPr id="7" name="Dia számának helye 6"/>
          <p:cNvSpPr>
            <a:spLocks noGrp="1"/>
          </p:cNvSpPr>
          <p:nvPr>
            <p:ph type="sldNum" sz="quarter" idx="12"/>
          </p:nvPr>
        </p:nvSpPr>
        <p:spPr/>
        <p:txBody>
          <a:bodyPr/>
          <a:lstStyle/>
          <a:p>
            <a:fld id="{7427FB23-876C-426B-A452-9ECF27D2A8F4}" type="slidenum">
              <a:rPr lang="en-GB" smtClean="0"/>
              <a:t>‹#›</a:t>
            </a:fld>
            <a:endParaRPr lang="en-GB"/>
          </a:p>
        </p:txBody>
      </p:sp>
    </p:spTree>
    <p:extLst>
      <p:ext uri="{BB962C8B-B14F-4D97-AF65-F5344CB8AC3E}">
        <p14:creationId xmlns:p14="http://schemas.microsoft.com/office/powerpoint/2010/main" val="254108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839788" y="457200"/>
            <a:ext cx="3932237" cy="1600200"/>
          </a:xfrm>
        </p:spPr>
        <p:txBody>
          <a:bodyPr anchor="b"/>
          <a:lstStyle>
            <a:lvl1pPr>
              <a:defRPr sz="3200"/>
            </a:lvl1pPr>
          </a:lstStyle>
          <a:p>
            <a:r>
              <a:rPr lang="hu-HU"/>
              <a:t>Mintacím szerkesztése</a:t>
            </a:r>
            <a:endParaRPr lang="en-GB"/>
          </a:p>
        </p:txBody>
      </p:sp>
      <p:sp>
        <p:nvSpPr>
          <p:cNvPr id="3" name="Kép hely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Szöveg hely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átum helye 4"/>
          <p:cNvSpPr>
            <a:spLocks noGrp="1"/>
          </p:cNvSpPr>
          <p:nvPr>
            <p:ph type="dt" sz="half" idx="10"/>
          </p:nvPr>
        </p:nvSpPr>
        <p:spPr/>
        <p:txBody>
          <a:bodyPr/>
          <a:lstStyle/>
          <a:p>
            <a:fld id="{D3C5C775-7452-4F55-ADE3-79ED67652234}" type="datetime1">
              <a:rPr lang="en-GB" smtClean="0"/>
              <a:t>07/04/2026</a:t>
            </a:fld>
            <a:endParaRPr lang="en-GB"/>
          </a:p>
        </p:txBody>
      </p:sp>
      <p:sp>
        <p:nvSpPr>
          <p:cNvPr id="6" name="Élőláb helye 5"/>
          <p:cNvSpPr>
            <a:spLocks noGrp="1"/>
          </p:cNvSpPr>
          <p:nvPr>
            <p:ph type="ftr" sz="quarter" idx="11"/>
          </p:nvPr>
        </p:nvSpPr>
        <p:spPr/>
        <p:txBody>
          <a:bodyPr/>
          <a:lstStyle/>
          <a:p>
            <a:r>
              <a:rPr lang="en-GB"/>
              <a:t>SSLA Conference 2026 Sussex</a:t>
            </a:r>
          </a:p>
        </p:txBody>
      </p:sp>
      <p:sp>
        <p:nvSpPr>
          <p:cNvPr id="7" name="Dia számának helye 6"/>
          <p:cNvSpPr>
            <a:spLocks noGrp="1"/>
          </p:cNvSpPr>
          <p:nvPr>
            <p:ph type="sldNum" sz="quarter" idx="12"/>
          </p:nvPr>
        </p:nvSpPr>
        <p:spPr/>
        <p:txBody>
          <a:bodyPr/>
          <a:lstStyle/>
          <a:p>
            <a:fld id="{7427FB23-876C-426B-A452-9ECF27D2A8F4}" type="slidenum">
              <a:rPr lang="en-GB" smtClean="0"/>
              <a:t>‹#›</a:t>
            </a:fld>
            <a:endParaRPr lang="en-GB"/>
          </a:p>
        </p:txBody>
      </p:sp>
    </p:spTree>
    <p:extLst>
      <p:ext uri="{BB962C8B-B14F-4D97-AF65-F5344CB8AC3E}">
        <p14:creationId xmlns:p14="http://schemas.microsoft.com/office/powerpoint/2010/main" val="34017815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ím hely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hu-HU"/>
              <a:t>Mintacím szerkesztése</a:t>
            </a:r>
            <a:endParaRPr lang="en-GB"/>
          </a:p>
        </p:txBody>
      </p:sp>
      <p:sp>
        <p:nvSpPr>
          <p:cNvPr id="3" name="Szöveg hely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GB"/>
          </a:p>
        </p:txBody>
      </p:sp>
      <p:sp>
        <p:nvSpPr>
          <p:cNvPr id="4" name="Dátum hely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1D44D6-AA4E-4D6B-9E4B-E489AE086FF7}" type="datetime1">
              <a:rPr lang="en-GB" smtClean="0"/>
              <a:t>07/04/2026</a:t>
            </a:fld>
            <a:endParaRPr lang="en-GB"/>
          </a:p>
        </p:txBody>
      </p:sp>
      <p:sp>
        <p:nvSpPr>
          <p:cNvPr id="5" name="Élőláb hely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a:t>SSLA Conference 2026 Sussex</a:t>
            </a:r>
          </a:p>
        </p:txBody>
      </p:sp>
      <p:sp>
        <p:nvSpPr>
          <p:cNvPr id="6" name="Dia számának hely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27FB23-876C-426B-A452-9ECF27D2A8F4}" type="slidenum">
              <a:rPr lang="en-GB" smtClean="0"/>
              <a:t>‹#›</a:t>
            </a:fld>
            <a:endParaRPr lang="en-GB"/>
          </a:p>
        </p:txBody>
      </p:sp>
    </p:spTree>
    <p:extLst>
      <p:ext uri="{BB962C8B-B14F-4D97-AF65-F5344CB8AC3E}">
        <p14:creationId xmlns:p14="http://schemas.microsoft.com/office/powerpoint/2010/main" val="1972560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package" Target="../embeddings/Microsoft_Word-dokumentum.docx"/><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4.emf"/></Relationships>
</file>

<file path=ppt/slides/_rels/slide12.xml.rels><?xml version="1.0" encoding="UTF-8" standalone="yes"?>
<Relationships xmlns="http://schemas.openxmlformats.org/package/2006/relationships"><Relationship Id="rId3" Type="http://schemas.openxmlformats.org/officeDocument/2006/relationships/hyperlink" Target="mailto:Gajduschek.gyorgy@tk.hu" TargetMode="External"/><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a:xfrm>
            <a:off x="881149" y="1122362"/>
            <a:ext cx="10307782" cy="2759681"/>
          </a:xfrm>
        </p:spPr>
        <p:txBody>
          <a:bodyPr>
            <a:normAutofit fontScale="90000"/>
          </a:bodyPr>
          <a:lstStyle/>
          <a:p>
            <a:r>
              <a:rPr lang="en-US" sz="4400" b="1" noProof="0" dirty="0">
                <a:solidFill>
                  <a:srgbClr val="000000"/>
                </a:solidFill>
                <a:latin typeface="Times New Roman" panose="02020603050405020304" pitchFamily="18" charset="0"/>
              </a:rPr>
              <a:t>Moral Values that Promote or Hinder the Rule of Law Institutional Setting</a:t>
            </a:r>
            <a:br>
              <a:rPr lang="en-US" sz="4400" b="1" noProof="0" dirty="0">
                <a:solidFill>
                  <a:srgbClr val="000000"/>
                </a:solidFill>
                <a:latin typeface="Times New Roman" panose="02020603050405020304" pitchFamily="18" charset="0"/>
              </a:rPr>
            </a:br>
            <a:r>
              <a:rPr lang="en-US" sz="4400" b="1" noProof="0" dirty="0">
                <a:solidFill>
                  <a:srgbClr val="000000"/>
                </a:solidFill>
                <a:latin typeface="Times New Roman" panose="02020603050405020304" pitchFamily="18" charset="0"/>
              </a:rPr>
              <a:t>a large N quantitative approach</a:t>
            </a:r>
            <a:br>
              <a:rPr lang="en-US" sz="4400" b="1" noProof="0" dirty="0">
                <a:solidFill>
                  <a:srgbClr val="000000"/>
                </a:solidFill>
                <a:latin typeface="Times New Roman" panose="02020603050405020304" pitchFamily="18" charset="0"/>
              </a:rPr>
            </a:br>
            <a:r>
              <a:rPr lang="en-US" b="1" noProof="0" dirty="0">
                <a:solidFill>
                  <a:srgbClr val="000000"/>
                </a:solidFill>
                <a:latin typeface="Times New Roman" panose="02020603050405020304" pitchFamily="18" charset="0"/>
              </a:rPr>
              <a:t/>
            </a:r>
            <a:br>
              <a:rPr lang="en-US" b="1" noProof="0" dirty="0">
                <a:solidFill>
                  <a:srgbClr val="000000"/>
                </a:solidFill>
                <a:latin typeface="Times New Roman" panose="02020603050405020304" pitchFamily="18" charset="0"/>
              </a:rPr>
            </a:br>
            <a:r>
              <a:rPr lang="en-US" sz="2700" noProof="0" dirty="0">
                <a:solidFill>
                  <a:srgbClr val="000000"/>
                </a:solidFill>
                <a:latin typeface="Times New Roman" panose="02020603050405020304" pitchFamily="18" charset="0"/>
              </a:rPr>
              <a:t>Study supported by the NKFHI (Hungarian Research Fund) </a:t>
            </a:r>
            <a:r>
              <a:rPr lang="en-US" sz="2700" noProof="0" dirty="0"/>
              <a:t>Project No. 143831</a:t>
            </a:r>
            <a:r>
              <a:rPr lang="en-US" sz="2700" noProof="0" dirty="0">
                <a:solidFill>
                  <a:srgbClr val="000000"/>
                </a:solidFill>
                <a:latin typeface="Times New Roman" panose="02020603050405020304" pitchFamily="18" charset="0"/>
              </a:rPr>
              <a:t> </a:t>
            </a:r>
            <a:endParaRPr lang="en-US" sz="2700" noProof="0" dirty="0"/>
          </a:p>
        </p:txBody>
      </p:sp>
      <p:sp>
        <p:nvSpPr>
          <p:cNvPr id="3" name="Alcím 2"/>
          <p:cNvSpPr>
            <a:spLocks noGrp="1"/>
          </p:cNvSpPr>
          <p:nvPr>
            <p:ph type="subTitle" idx="1"/>
          </p:nvPr>
        </p:nvSpPr>
        <p:spPr>
          <a:xfrm>
            <a:off x="1524000" y="4222864"/>
            <a:ext cx="9144000" cy="1487979"/>
          </a:xfrm>
        </p:spPr>
        <p:txBody>
          <a:bodyPr/>
          <a:lstStyle/>
          <a:p>
            <a:r>
              <a:rPr lang="en-US" noProof="0" dirty="0"/>
              <a:t>György Gajduschek </a:t>
            </a:r>
          </a:p>
          <a:p>
            <a:r>
              <a:rPr lang="en-US" noProof="0" dirty="0"/>
              <a:t>Senior researcher</a:t>
            </a:r>
          </a:p>
          <a:p>
            <a:r>
              <a:rPr lang="en-US" noProof="0" dirty="0"/>
              <a:t>Centre for Social Sciences, Institute for Legal Studies</a:t>
            </a:r>
          </a:p>
        </p:txBody>
      </p:sp>
      <p:sp>
        <p:nvSpPr>
          <p:cNvPr id="4" name="Élőláb helye 3"/>
          <p:cNvSpPr>
            <a:spLocks noGrp="1"/>
          </p:cNvSpPr>
          <p:nvPr>
            <p:ph type="ftr" sz="quarter" idx="11"/>
          </p:nvPr>
        </p:nvSpPr>
        <p:spPr/>
        <p:txBody>
          <a:bodyPr/>
          <a:lstStyle/>
          <a:p>
            <a:r>
              <a:rPr lang="en-US" noProof="0" dirty="0"/>
              <a:t>SLSA Conference March 2026 Sussex</a:t>
            </a:r>
          </a:p>
        </p:txBody>
      </p:sp>
    </p:spTree>
    <p:extLst>
      <p:ext uri="{BB962C8B-B14F-4D97-AF65-F5344CB8AC3E}">
        <p14:creationId xmlns:p14="http://schemas.microsoft.com/office/powerpoint/2010/main" val="26858115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ím 4">
            <a:extLst>
              <a:ext uri="{FF2B5EF4-FFF2-40B4-BE49-F238E27FC236}">
                <a16:creationId xmlns:a16="http://schemas.microsoft.com/office/drawing/2014/main" id="{592ACF30-E68E-4EEA-5033-06F76D2566DC}"/>
              </a:ext>
            </a:extLst>
          </p:cNvPr>
          <p:cNvSpPr>
            <a:spLocks noGrp="1"/>
          </p:cNvSpPr>
          <p:nvPr>
            <p:ph type="ctrTitle"/>
          </p:nvPr>
        </p:nvSpPr>
        <p:spPr/>
        <p:txBody>
          <a:bodyPr/>
          <a:lstStyle/>
          <a:p>
            <a:r>
              <a:rPr lang="en-US" noProof="0" dirty="0"/>
              <a:t>Thank you</a:t>
            </a:r>
            <a:br>
              <a:rPr lang="en-US" noProof="0" dirty="0"/>
            </a:br>
            <a:r>
              <a:rPr lang="en-US" noProof="0" dirty="0"/>
              <a:t>Questions, Comments?</a:t>
            </a:r>
          </a:p>
        </p:txBody>
      </p:sp>
      <p:sp>
        <p:nvSpPr>
          <p:cNvPr id="6" name="Alcím 5">
            <a:extLst>
              <a:ext uri="{FF2B5EF4-FFF2-40B4-BE49-F238E27FC236}">
                <a16:creationId xmlns:a16="http://schemas.microsoft.com/office/drawing/2014/main" id="{A8055C1F-1ED2-1BB7-7CA9-D203A2A06B1E}"/>
              </a:ext>
            </a:extLst>
          </p:cNvPr>
          <p:cNvSpPr>
            <a:spLocks noGrp="1"/>
          </p:cNvSpPr>
          <p:nvPr>
            <p:ph type="subTitle" idx="1"/>
          </p:nvPr>
        </p:nvSpPr>
        <p:spPr/>
        <p:txBody>
          <a:bodyPr/>
          <a:lstStyle/>
          <a:p>
            <a:endParaRPr lang="en-US" noProof="0" dirty="0"/>
          </a:p>
        </p:txBody>
      </p:sp>
      <p:sp>
        <p:nvSpPr>
          <p:cNvPr id="4" name="Élőláb helye 3">
            <a:extLst>
              <a:ext uri="{FF2B5EF4-FFF2-40B4-BE49-F238E27FC236}">
                <a16:creationId xmlns:a16="http://schemas.microsoft.com/office/drawing/2014/main" id="{79CAB63B-29D7-4EE2-E065-7AFBE6C12664}"/>
              </a:ext>
            </a:extLst>
          </p:cNvPr>
          <p:cNvSpPr>
            <a:spLocks noGrp="1"/>
          </p:cNvSpPr>
          <p:nvPr>
            <p:ph type="ftr" sz="quarter" idx="11"/>
          </p:nvPr>
        </p:nvSpPr>
        <p:spPr/>
        <p:txBody>
          <a:bodyPr/>
          <a:lstStyle/>
          <a:p>
            <a:r>
              <a:rPr lang="en-US" noProof="0" dirty="0"/>
              <a:t>SSLA Conference 2026 Sussex</a:t>
            </a:r>
          </a:p>
        </p:txBody>
      </p:sp>
    </p:spTree>
    <p:extLst>
      <p:ext uri="{BB962C8B-B14F-4D97-AF65-F5344CB8AC3E}">
        <p14:creationId xmlns:p14="http://schemas.microsoft.com/office/powerpoint/2010/main" val="27509892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Élőláb helye 3">
            <a:extLst>
              <a:ext uri="{FF2B5EF4-FFF2-40B4-BE49-F238E27FC236}">
                <a16:creationId xmlns:a16="http://schemas.microsoft.com/office/drawing/2014/main" id="{F899976E-074C-D623-B897-9516055FB8EA}"/>
              </a:ext>
            </a:extLst>
          </p:cNvPr>
          <p:cNvSpPr>
            <a:spLocks noGrp="1"/>
          </p:cNvSpPr>
          <p:nvPr>
            <p:ph type="ftr" sz="quarter" idx="11"/>
          </p:nvPr>
        </p:nvSpPr>
        <p:spPr/>
        <p:txBody>
          <a:bodyPr/>
          <a:lstStyle/>
          <a:p>
            <a:r>
              <a:rPr lang="en-US" noProof="0" dirty="0"/>
              <a:t>SSLA Conference 2026 Sussex</a:t>
            </a:r>
          </a:p>
        </p:txBody>
      </p:sp>
      <p:graphicFrame>
        <p:nvGraphicFramePr>
          <p:cNvPr id="5" name="Objektum 4">
            <a:extLst>
              <a:ext uri="{FF2B5EF4-FFF2-40B4-BE49-F238E27FC236}">
                <a16:creationId xmlns:a16="http://schemas.microsoft.com/office/drawing/2014/main" id="{A9B6D681-C0A8-3CEE-2C58-D8A533E28004}"/>
              </a:ext>
            </a:extLst>
          </p:cNvPr>
          <p:cNvGraphicFramePr>
            <a:graphicFrameLocks noChangeAspect="1"/>
          </p:cNvGraphicFramePr>
          <p:nvPr>
            <p:extLst>
              <p:ext uri="{D42A27DB-BD31-4B8C-83A1-F6EECF244321}">
                <p14:modId xmlns:p14="http://schemas.microsoft.com/office/powerpoint/2010/main" val="1341505492"/>
              </p:ext>
            </p:extLst>
          </p:nvPr>
        </p:nvGraphicFramePr>
        <p:xfrm>
          <a:off x="3657600" y="19340"/>
          <a:ext cx="4889634" cy="7055228"/>
        </p:xfrm>
        <a:graphic>
          <a:graphicData uri="http://schemas.openxmlformats.org/presentationml/2006/ole">
            <mc:AlternateContent xmlns:mc="http://schemas.openxmlformats.org/markup-compatibility/2006">
              <mc:Choice xmlns:v="urn:schemas-microsoft-com:vml" Requires="v">
                <p:oleObj spid="_x0000_s1026" name="Document" r:id="rId3" imgW="5775241" imgH="8028184" progId="Word.Document.12">
                  <p:embed/>
                </p:oleObj>
              </mc:Choice>
              <mc:Fallback>
                <p:oleObj name="Document" r:id="rId3" imgW="5775241" imgH="8028184" progId="Word.Document.12">
                  <p:embed/>
                  <p:pic>
                    <p:nvPicPr>
                      <p:cNvPr id="5" name="Objektum 4">
                        <a:extLst>
                          <a:ext uri="{FF2B5EF4-FFF2-40B4-BE49-F238E27FC236}">
                            <a16:creationId xmlns:a16="http://schemas.microsoft.com/office/drawing/2014/main" id="{A9B6D681-C0A8-3CEE-2C58-D8A533E28004}"/>
                          </a:ext>
                        </a:extLst>
                      </p:cNvPr>
                      <p:cNvPicPr/>
                      <p:nvPr/>
                    </p:nvPicPr>
                    <p:blipFill>
                      <a:blip r:embed="rId4"/>
                      <a:stretch>
                        <a:fillRect/>
                      </a:stretch>
                    </p:blipFill>
                    <p:spPr>
                      <a:xfrm>
                        <a:off x="3657600" y="19340"/>
                        <a:ext cx="4889634" cy="7055228"/>
                      </a:xfrm>
                      <a:prstGeom prst="rect">
                        <a:avLst/>
                      </a:prstGeom>
                    </p:spPr>
                  </p:pic>
                </p:oleObj>
              </mc:Fallback>
            </mc:AlternateContent>
          </a:graphicData>
        </a:graphic>
      </p:graphicFrame>
    </p:spTree>
    <p:extLst>
      <p:ext uri="{BB962C8B-B14F-4D97-AF65-F5344CB8AC3E}">
        <p14:creationId xmlns:p14="http://schemas.microsoft.com/office/powerpoint/2010/main" val="23977092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églalap 3"/>
          <p:cNvSpPr/>
          <p:nvPr/>
        </p:nvSpPr>
        <p:spPr>
          <a:xfrm>
            <a:off x="199504" y="910252"/>
            <a:ext cx="11671069" cy="3354765"/>
          </a:xfrm>
          <a:prstGeom prst="rect">
            <a:avLst/>
          </a:prstGeom>
        </p:spPr>
        <p:txBody>
          <a:bodyPr wrap="square">
            <a:spAutoFit/>
          </a:bodyPr>
          <a:lstStyle/>
          <a:p>
            <a:pPr fontAlgn="base"/>
            <a:r>
              <a:rPr lang="en-US" sz="1400" b="1" i="1" noProof="0" dirty="0">
                <a:solidFill>
                  <a:srgbClr val="000000"/>
                </a:solidFill>
                <a:effectLst/>
                <a:latin typeface="Times New Roman" panose="02020603050405020304" pitchFamily="18" charset="0"/>
              </a:rPr>
              <a:t>Submitted via Oxford Abstracts (</a:t>
            </a:r>
            <a:r>
              <a:rPr lang="en-US" sz="1400" b="0" i="1" u="sng" strike="noStrike" noProof="0" dirty="0" err="1">
                <a:solidFill>
                  <a:srgbClr val="0563C1"/>
                </a:solidFill>
                <a:effectLst/>
                <a:latin typeface="Times New Roman" panose="02020603050405020304" pitchFamily="18" charset="0"/>
                <a:hlinkClick r:id="rId3"/>
              </a:rPr>
              <a:t>Gajduschek.gyorgy@tk.hu</a:t>
            </a:r>
            <a:r>
              <a:rPr lang="en-US" sz="1400" b="1" i="1" noProof="0" dirty="0" err="1">
                <a:solidFill>
                  <a:srgbClr val="000000"/>
                </a:solidFill>
                <a:effectLst/>
                <a:latin typeface="Times New Roman" panose="02020603050405020304" pitchFamily="18" charset="0"/>
              </a:rPr>
              <a:t>szokásosjelszóazújlatinhőssel</a:t>
            </a:r>
            <a:r>
              <a:rPr lang="en-US" sz="1400" b="1" i="1" noProof="0" dirty="0">
                <a:solidFill>
                  <a:srgbClr val="000000"/>
                </a:solidFill>
                <a:effectLst/>
                <a:latin typeface="Times New Roman" panose="02020603050405020304" pitchFamily="18" charset="0"/>
              </a:rPr>
              <a:t>) 2025-10-28</a:t>
            </a:r>
            <a:r>
              <a:rPr lang="en-US" sz="1400" b="0" i="0" noProof="0" dirty="0">
                <a:solidFill>
                  <a:srgbClr val="000000"/>
                </a:solidFill>
                <a:effectLst/>
                <a:latin typeface="Times New Roman" panose="02020603050405020304" pitchFamily="18" charset="0"/>
              </a:rPr>
              <a:t> </a:t>
            </a:r>
            <a:endParaRPr lang="en-US" sz="1200" b="0" i="0" noProof="0" dirty="0">
              <a:solidFill>
                <a:srgbClr val="000000"/>
              </a:solidFill>
              <a:effectLst/>
              <a:latin typeface="Segoe UI" panose="020B0502040204020203" pitchFamily="34" charset="0"/>
            </a:endParaRPr>
          </a:p>
          <a:p>
            <a:pPr fontAlgn="base"/>
            <a:r>
              <a:rPr lang="en-US" sz="1400" b="1" i="1" noProof="0" dirty="0">
                <a:solidFill>
                  <a:srgbClr val="000000"/>
                </a:solidFill>
                <a:effectLst/>
                <a:latin typeface="Times New Roman" panose="02020603050405020304" pitchFamily="18" charset="0"/>
              </a:rPr>
              <a:t>To Socio-legal Studies Association Annual Conference at the University of Sussex, </a:t>
            </a:r>
            <a:r>
              <a:rPr lang="en-US" sz="1400" b="0" i="1" noProof="0" dirty="0">
                <a:solidFill>
                  <a:srgbClr val="000000"/>
                </a:solidFill>
                <a:effectLst/>
                <a:latin typeface="Times New Roman" panose="02020603050405020304" pitchFamily="18" charset="0"/>
              </a:rPr>
              <a:t>30 March–1 April 2026</a:t>
            </a:r>
            <a:r>
              <a:rPr lang="en-US" sz="1400" b="0" i="0" noProof="0" dirty="0">
                <a:solidFill>
                  <a:srgbClr val="000000"/>
                </a:solidFill>
                <a:effectLst/>
                <a:latin typeface="Times New Roman" panose="02020603050405020304" pitchFamily="18" charset="0"/>
              </a:rPr>
              <a:t> </a:t>
            </a:r>
            <a:endParaRPr lang="en-US" sz="1200" b="0" i="0" noProof="0" dirty="0">
              <a:solidFill>
                <a:srgbClr val="000000"/>
              </a:solidFill>
              <a:effectLst/>
              <a:latin typeface="Segoe UI" panose="020B0502040204020203" pitchFamily="34" charset="0"/>
            </a:endParaRPr>
          </a:p>
          <a:p>
            <a:pPr fontAlgn="base"/>
            <a:r>
              <a:rPr lang="en-US" sz="1400" b="1" i="1" noProof="0" dirty="0">
                <a:solidFill>
                  <a:srgbClr val="000000"/>
                </a:solidFill>
                <a:effectLst/>
                <a:latin typeface="Times New Roman" panose="02020603050405020304" pitchFamily="18" charset="0"/>
              </a:rPr>
              <a:t>Stream: Exploring Legal Borderlands: Empirical and interdisciplinary methods</a:t>
            </a:r>
            <a:r>
              <a:rPr lang="en-US" sz="1400" b="0" i="0" noProof="0" dirty="0">
                <a:solidFill>
                  <a:srgbClr val="000000"/>
                </a:solidFill>
                <a:effectLst/>
                <a:latin typeface="Times New Roman" panose="02020603050405020304" pitchFamily="18" charset="0"/>
              </a:rPr>
              <a:t> </a:t>
            </a:r>
            <a:endParaRPr lang="en-US" sz="1200" b="0" i="0" noProof="0" dirty="0">
              <a:solidFill>
                <a:srgbClr val="000000"/>
              </a:solidFill>
              <a:effectLst/>
              <a:latin typeface="Segoe UI" panose="020B0502040204020203" pitchFamily="34" charset="0"/>
            </a:endParaRPr>
          </a:p>
          <a:p>
            <a:pPr fontAlgn="base"/>
            <a:r>
              <a:rPr lang="en-US" sz="1400" b="1" i="0" noProof="0" dirty="0">
                <a:solidFill>
                  <a:srgbClr val="000000"/>
                </a:solidFill>
                <a:effectLst/>
                <a:latin typeface="Times New Roman" panose="02020603050405020304" pitchFamily="18" charset="0"/>
              </a:rPr>
              <a:t>Moral Values that Promote and Hinder the Rule of Law Institutional Setting</a:t>
            </a:r>
            <a:r>
              <a:rPr lang="en-US" sz="1400" b="0" i="0" noProof="0" dirty="0">
                <a:solidFill>
                  <a:srgbClr val="000000"/>
                </a:solidFill>
                <a:effectLst/>
                <a:latin typeface="Times New Roman" panose="02020603050405020304" pitchFamily="18" charset="0"/>
              </a:rPr>
              <a:t> </a:t>
            </a:r>
            <a:endParaRPr lang="en-US" sz="1200" b="0" i="0" noProof="0" dirty="0">
              <a:solidFill>
                <a:srgbClr val="000000"/>
              </a:solidFill>
              <a:effectLst/>
              <a:latin typeface="Segoe UI" panose="020B0502040204020203" pitchFamily="34" charset="0"/>
            </a:endParaRPr>
          </a:p>
          <a:p>
            <a:pPr fontAlgn="base"/>
            <a:r>
              <a:rPr lang="en-US" sz="1200" noProof="0" dirty="0">
                <a:solidFill>
                  <a:srgbClr val="000000"/>
                </a:solidFill>
                <a:latin typeface="Calibri" panose="020F0502020204030204" pitchFamily="34" charset="0"/>
              </a:rPr>
              <a:t> </a:t>
            </a:r>
            <a:endParaRPr lang="en-US" sz="1200" b="0" i="0" noProof="0" dirty="0">
              <a:solidFill>
                <a:srgbClr val="000000"/>
              </a:solidFill>
              <a:effectLst/>
              <a:latin typeface="Segoe UI" panose="020B0502040204020203" pitchFamily="34" charset="0"/>
            </a:endParaRPr>
          </a:p>
          <a:p>
            <a:pPr fontAlgn="base"/>
            <a:r>
              <a:rPr lang="en-US" sz="1200" b="1" noProof="0" dirty="0">
                <a:solidFill>
                  <a:srgbClr val="000000"/>
                </a:solidFill>
                <a:latin typeface="Calibri" panose="020F0502020204030204" pitchFamily="34" charset="0"/>
              </a:rPr>
              <a:t>Abstract:</a:t>
            </a:r>
            <a:r>
              <a:rPr lang="en-US" sz="1200" noProof="0" dirty="0">
                <a:solidFill>
                  <a:srgbClr val="000000"/>
                </a:solidFill>
                <a:latin typeface="WordVisiCarriageReturn_MSFontService"/>
              </a:rPr>
              <a:t> </a:t>
            </a:r>
            <a:br>
              <a:rPr lang="en-US" sz="1200" noProof="0" dirty="0">
                <a:solidFill>
                  <a:srgbClr val="000000"/>
                </a:solidFill>
                <a:latin typeface="WordVisiCarriageReturn_MSFontService"/>
              </a:rPr>
            </a:br>
            <a:r>
              <a:rPr lang="en-US" sz="1200" noProof="0" dirty="0">
                <a:solidFill>
                  <a:srgbClr val="000000"/>
                </a:solidFill>
                <a:latin typeface="Calibri" panose="020F0502020204030204" pitchFamily="34" charset="0"/>
              </a:rPr>
              <a:t>This paper explores the “borderlands” between formal law and informal normative orders by examining how moral and cultural values shape the institutionalization of the Rule of Law (RoL) across societies. Beyond government-enacted legislation, informal norms and shared values continue to regulate social </a:t>
            </a:r>
            <a:r>
              <a:rPr lang="en-US" sz="1200" noProof="0" dirty="0" err="1">
                <a:solidFill>
                  <a:srgbClr val="000000"/>
                </a:solidFill>
                <a:latin typeface="Calibri" panose="020F0502020204030204" pitchFamily="34" charset="0"/>
              </a:rPr>
              <a:t>behaviour</a:t>
            </a:r>
            <a:r>
              <a:rPr lang="en-US" sz="1200" noProof="0" dirty="0">
                <a:solidFill>
                  <a:srgbClr val="000000"/>
                </a:solidFill>
                <a:latin typeface="Calibri" panose="020F0502020204030204" pitchFamily="34" charset="0"/>
              </a:rPr>
              <a:t>, even in modern states. These informal systems of meaning interact dynamically with formal legal structures, forming a key site of socio-legal interactivity. </a:t>
            </a:r>
            <a:endParaRPr lang="en-US" sz="1200" b="0" i="0" noProof="0" dirty="0">
              <a:solidFill>
                <a:srgbClr val="000000"/>
              </a:solidFill>
              <a:effectLst/>
              <a:latin typeface="Segoe UI" panose="020B0502040204020203" pitchFamily="34" charset="0"/>
            </a:endParaRPr>
          </a:p>
          <a:p>
            <a:pPr fontAlgn="base"/>
            <a:r>
              <a:rPr lang="en-US" sz="1200" noProof="0" dirty="0">
                <a:solidFill>
                  <a:srgbClr val="000000"/>
                </a:solidFill>
                <a:latin typeface="Calibri" panose="020F0502020204030204" pitchFamily="34" charset="0"/>
              </a:rPr>
              <a:t>Using a cross-national quantitative analysis of approximately 80 countries, this study investigates statistical relationships between major cultural value indicators—such as those proposed by Hofstede, Schwartz, Inglehart, and Welzel—and national RoL measures provided by the World Justice Project. The results highlight values that appear to promote or hinder the robustness of legal institutions: for instance, individualism correlates positively with RoL, while power distance correlates negatively, as expected. Yet, uncertainty avoidance shows no significant association, challenging conventional assumptions. </a:t>
            </a:r>
            <a:endParaRPr lang="en-US" sz="1200" b="0" i="0" noProof="0" dirty="0">
              <a:solidFill>
                <a:srgbClr val="000000"/>
              </a:solidFill>
              <a:effectLst/>
              <a:latin typeface="Segoe UI" panose="020B0502040204020203" pitchFamily="34" charset="0"/>
            </a:endParaRPr>
          </a:p>
          <a:p>
            <a:pPr fontAlgn="base"/>
            <a:r>
              <a:rPr lang="en-US" sz="1200" noProof="0" dirty="0">
                <a:solidFill>
                  <a:srgbClr val="000000"/>
                </a:solidFill>
                <a:latin typeface="Calibri" panose="020F0502020204030204" pitchFamily="34" charset="0"/>
              </a:rPr>
              <a:t>The paper argues for a predominantly causal direction from cultural values to legal institutions (Values → RoL) and situates this within the conceptual “borderland” between law and non-law, where formal structures depend on the moral and cultural frameworks that sustain them. Methodologically, it reflects on the possibilities and limitations of quantitative approaches in capturing such informal legal dynamics, contributing to interdisciplinary debates on how social values influence, and are influenced by, evolving legal orders. </a:t>
            </a:r>
            <a:endParaRPr lang="en-US" sz="1200" b="0" i="0" noProof="0" dirty="0">
              <a:solidFill>
                <a:srgbClr val="000000"/>
              </a:solidFill>
              <a:effectLst/>
              <a:latin typeface="Segoe UI" panose="020B0502040204020203" pitchFamily="34" charset="0"/>
            </a:endParaRPr>
          </a:p>
          <a:p>
            <a:pPr fontAlgn="base"/>
            <a:r>
              <a:rPr lang="en-US" sz="1200" noProof="0" dirty="0">
                <a:solidFill>
                  <a:srgbClr val="000000"/>
                </a:solidFill>
                <a:latin typeface="Calibri" panose="020F0502020204030204" pitchFamily="34" charset="0"/>
              </a:rPr>
              <a:t> </a:t>
            </a:r>
            <a:endParaRPr lang="en-US" sz="1200" b="0" i="0" noProof="0" dirty="0">
              <a:solidFill>
                <a:srgbClr val="000000"/>
              </a:solidFill>
              <a:effectLst/>
              <a:latin typeface="Segoe UI" panose="020B0502040204020203" pitchFamily="34" charset="0"/>
            </a:endParaRPr>
          </a:p>
        </p:txBody>
      </p:sp>
      <p:sp>
        <p:nvSpPr>
          <p:cNvPr id="5" name="Élőláb helye 4"/>
          <p:cNvSpPr>
            <a:spLocks noGrp="1"/>
          </p:cNvSpPr>
          <p:nvPr>
            <p:ph type="ftr" sz="quarter" idx="11"/>
          </p:nvPr>
        </p:nvSpPr>
        <p:spPr/>
        <p:txBody>
          <a:bodyPr/>
          <a:lstStyle/>
          <a:p>
            <a:r>
              <a:rPr lang="en-US" noProof="0" dirty="0"/>
              <a:t>SSLA Conference 2026 Sussex</a:t>
            </a:r>
          </a:p>
        </p:txBody>
      </p:sp>
    </p:spTree>
    <p:extLst>
      <p:ext uri="{BB962C8B-B14F-4D97-AF65-F5344CB8AC3E}">
        <p14:creationId xmlns:p14="http://schemas.microsoft.com/office/powerpoint/2010/main" val="8531421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99F1FFA9-D672-408C-9220-ADEEC6ABDD0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Cím 4"/>
          <p:cNvSpPr>
            <a:spLocks noGrp="1"/>
          </p:cNvSpPr>
          <p:nvPr>
            <p:ph type="title"/>
          </p:nvPr>
        </p:nvSpPr>
        <p:spPr>
          <a:xfrm>
            <a:off x="431106" y="166797"/>
            <a:ext cx="4661600" cy="1677117"/>
          </a:xfrm>
        </p:spPr>
        <p:txBody>
          <a:bodyPr vert="horz" lIns="91440" tIns="45720" rIns="91440" bIns="45720" rtlCol="0" anchor="ctr">
            <a:normAutofit/>
          </a:bodyPr>
          <a:lstStyle/>
          <a:p>
            <a:r>
              <a:rPr lang="en-US" sz="2400" kern="1200" noProof="0" dirty="0">
                <a:latin typeface="Calibri"/>
                <a:ea typeface="Calibri"/>
                <a:cs typeface="Calibri"/>
              </a:rPr>
              <a:t>  Piotr </a:t>
            </a:r>
            <a:r>
              <a:rPr lang="en-US" sz="2400" kern="1200" noProof="0" dirty="0" err="1">
                <a:latin typeface="Calibri"/>
                <a:ea typeface="Calibri"/>
                <a:cs typeface="Calibri"/>
              </a:rPr>
              <a:t>Sztompka</a:t>
            </a:r>
            <a:r>
              <a:rPr lang="en-US" sz="2400" kern="1200" noProof="0" dirty="0">
                <a:latin typeface="Calibri"/>
                <a:ea typeface="Calibri"/>
                <a:cs typeface="Calibri"/>
              </a:rPr>
              <a:t> reflecting on the introduction of the rule of law arrangement after the collapse of communism arguing that: </a:t>
            </a:r>
          </a:p>
        </p:txBody>
      </p:sp>
      <p:sp>
        <p:nvSpPr>
          <p:cNvPr id="6" name="Szöveg helye 5"/>
          <p:cNvSpPr>
            <a:spLocks noGrp="1"/>
          </p:cNvSpPr>
          <p:nvPr>
            <p:ph sz="half" idx="1"/>
          </p:nvPr>
        </p:nvSpPr>
        <p:spPr>
          <a:xfrm>
            <a:off x="347599" y="1960672"/>
            <a:ext cx="4557218" cy="4216290"/>
          </a:xfrm>
        </p:spPr>
        <p:txBody>
          <a:bodyPr vert="horz" lIns="91440" tIns="45720" rIns="91440" bIns="45720" rtlCol="0" anchor="t">
            <a:normAutofit/>
          </a:bodyPr>
          <a:lstStyle/>
          <a:p>
            <a:pPr marL="0" indent="0">
              <a:buNone/>
            </a:pPr>
            <a:r>
              <a:rPr lang="en-US" sz="2400" noProof="0" dirty="0"/>
              <a:t>a specific "</a:t>
            </a:r>
            <a:r>
              <a:rPr lang="en-US" sz="2400" noProof="0" dirty="0" err="1"/>
              <a:t>civilisational</a:t>
            </a:r>
            <a:r>
              <a:rPr lang="en-US" sz="2400" noProof="0" dirty="0"/>
              <a:t> background" is necessary for formal institutions to function effectively: “the soft tissue of […] society, the intangible assumptions, premises, understandings, rules and values” is what lies behind and below institutions” </a:t>
            </a:r>
            <a:endParaRPr lang="en-US" sz="2400" noProof="0" dirty="0">
              <a:ea typeface="Calibri"/>
              <a:cs typeface="Calibri"/>
            </a:endParaRPr>
          </a:p>
          <a:p>
            <a:pPr marL="0" indent="0" algn="r">
              <a:buNone/>
            </a:pPr>
            <a:r>
              <a:rPr lang="en-US" sz="1700" i="1" noProof="0" dirty="0" err="1"/>
              <a:t>Sztompka</a:t>
            </a:r>
            <a:r>
              <a:rPr lang="en-US" sz="1700" i="1" noProof="0" dirty="0"/>
              <a:t>, P. (1996). Looking back: The year 1989 as a cultural and civilizational break. Communist and Post-Communist Studies, 29(2), p. 117</a:t>
            </a:r>
            <a:endParaRPr lang="en-US" sz="1700" i="1" noProof="0" dirty="0">
              <a:ea typeface="Calibri" panose="020F0502020204030204"/>
              <a:cs typeface="Calibri" panose="020F0502020204030204"/>
            </a:endParaRPr>
          </a:p>
        </p:txBody>
      </p:sp>
      <p:pic>
        <p:nvPicPr>
          <p:cNvPr id="7" name="Kép 6" descr="MTVA Archívum | Jog - Az Alkotmánybíróság első nyilvános ülése">
            <a:extLst>
              <a:ext uri="{FF2B5EF4-FFF2-40B4-BE49-F238E27FC236}">
                <a16:creationId xmlns:a16="http://schemas.microsoft.com/office/drawing/2014/main" id="{1DE349D3-7A47-51B0-BACA-2860B55F1BF8}"/>
              </a:ext>
            </a:extLst>
          </p:cNvPr>
          <p:cNvPicPr>
            <a:picLocks noChangeAspect="1"/>
          </p:cNvPicPr>
          <p:nvPr/>
        </p:nvPicPr>
        <p:blipFill>
          <a:blip r:embed="rId3"/>
          <a:srcRect t="8563" r="1" b="14982"/>
          <a:stretch>
            <a:fillRect/>
          </a:stretch>
        </p:blipFill>
        <p:spPr>
          <a:xfrm>
            <a:off x="4904316" y="-4"/>
            <a:ext cx="7287684" cy="3694372"/>
          </a:xfrm>
          <a:custGeom>
            <a:avLst/>
            <a:gdLst/>
            <a:ahLst/>
            <a:cxnLst/>
            <a:rect l="l" t="t" r="r" b="b"/>
            <a:pathLst>
              <a:path w="7287684" h="3694372">
                <a:moveTo>
                  <a:pt x="1047969" y="0"/>
                </a:moveTo>
                <a:lnTo>
                  <a:pt x="7287684" y="0"/>
                </a:lnTo>
                <a:lnTo>
                  <a:pt x="7287684" y="814388"/>
                </a:lnTo>
                <a:lnTo>
                  <a:pt x="7287684" y="3694372"/>
                </a:lnTo>
                <a:lnTo>
                  <a:pt x="471411" y="3694372"/>
                </a:lnTo>
                <a:lnTo>
                  <a:pt x="470992" y="3686621"/>
                </a:lnTo>
                <a:cubicBezTo>
                  <a:pt x="458999" y="3642419"/>
                  <a:pt x="427907" y="3602236"/>
                  <a:pt x="376383" y="3554015"/>
                </a:cubicBezTo>
                <a:cubicBezTo>
                  <a:pt x="315976" y="3500438"/>
                  <a:pt x="255568" y="3454003"/>
                  <a:pt x="170288" y="3407569"/>
                </a:cubicBezTo>
                <a:cubicBezTo>
                  <a:pt x="365723" y="3382565"/>
                  <a:pt x="163181" y="3296841"/>
                  <a:pt x="230695" y="3243263"/>
                </a:cubicBezTo>
                <a:cubicBezTo>
                  <a:pt x="369276" y="3221831"/>
                  <a:pt x="479431" y="3393282"/>
                  <a:pt x="667759" y="3343275"/>
                </a:cubicBezTo>
                <a:cubicBezTo>
                  <a:pt x="440344" y="3196828"/>
                  <a:pt x="184501" y="3150393"/>
                  <a:pt x="17493" y="2953940"/>
                </a:cubicBezTo>
                <a:cubicBezTo>
                  <a:pt x="56580" y="2911078"/>
                  <a:pt x="95667" y="2953940"/>
                  <a:pt x="127647" y="2936081"/>
                </a:cubicBezTo>
                <a:cubicBezTo>
                  <a:pt x="127647" y="2925365"/>
                  <a:pt x="500751" y="2993232"/>
                  <a:pt x="522071" y="2714625"/>
                </a:cubicBezTo>
                <a:cubicBezTo>
                  <a:pt x="529178" y="2714625"/>
                  <a:pt x="536285" y="2714625"/>
                  <a:pt x="543391" y="2703909"/>
                </a:cubicBezTo>
                <a:cubicBezTo>
                  <a:pt x="582478" y="2664619"/>
                  <a:pt x="546945" y="2571750"/>
                  <a:pt x="610905" y="2564606"/>
                </a:cubicBezTo>
                <a:cubicBezTo>
                  <a:pt x="681973" y="2557462"/>
                  <a:pt x="749487" y="2525315"/>
                  <a:pt x="824107" y="2543175"/>
                </a:cubicBezTo>
                <a:cubicBezTo>
                  <a:pt x="880961" y="2557462"/>
                  <a:pt x="941368" y="2575322"/>
                  <a:pt x="1001776" y="2575322"/>
                </a:cubicBezTo>
                <a:cubicBezTo>
                  <a:pt x="1065736" y="2575322"/>
                  <a:pt x="1154570" y="2696766"/>
                  <a:pt x="1193658" y="2536031"/>
                </a:cubicBezTo>
                <a:cubicBezTo>
                  <a:pt x="1193658" y="2528888"/>
                  <a:pt x="1303812" y="2546747"/>
                  <a:pt x="1364219" y="2553891"/>
                </a:cubicBezTo>
                <a:cubicBezTo>
                  <a:pt x="1413966" y="2561035"/>
                  <a:pt x="1474374" y="2593181"/>
                  <a:pt x="1509907" y="2528888"/>
                </a:cubicBezTo>
                <a:cubicBezTo>
                  <a:pt x="1527674" y="2489596"/>
                  <a:pt x="1442393" y="2418159"/>
                  <a:pt x="1367772" y="2411015"/>
                </a:cubicBezTo>
                <a:cubicBezTo>
                  <a:pt x="1300259" y="2403872"/>
                  <a:pt x="1232745" y="2396728"/>
                  <a:pt x="1168784" y="2411015"/>
                </a:cubicBezTo>
                <a:cubicBezTo>
                  <a:pt x="1090610" y="2428875"/>
                  <a:pt x="1047969" y="2400300"/>
                  <a:pt x="1026649" y="2336007"/>
                </a:cubicBezTo>
                <a:cubicBezTo>
                  <a:pt x="1001776" y="2268141"/>
                  <a:pt x="955582" y="2232422"/>
                  <a:pt x="891621" y="2200275"/>
                </a:cubicBezTo>
                <a:cubicBezTo>
                  <a:pt x="735273" y="2121694"/>
                  <a:pt x="586032" y="2028825"/>
                  <a:pt x="415470" y="1982390"/>
                </a:cubicBezTo>
                <a:cubicBezTo>
                  <a:pt x="383490" y="1975246"/>
                  <a:pt x="344403" y="1960959"/>
                  <a:pt x="330189" y="1900238"/>
                </a:cubicBezTo>
                <a:cubicBezTo>
                  <a:pt x="792127" y="1993106"/>
                  <a:pt x="1211424" y="2232422"/>
                  <a:pt x="1687576" y="2218135"/>
                </a:cubicBezTo>
                <a:cubicBezTo>
                  <a:pt x="1559654" y="2143125"/>
                  <a:pt x="1406860" y="2139554"/>
                  <a:pt x="1268278" y="2085975"/>
                </a:cubicBezTo>
                <a:cubicBezTo>
                  <a:pt x="1367772" y="2046685"/>
                  <a:pt x="1460160" y="2089547"/>
                  <a:pt x="1552548" y="2110978"/>
                </a:cubicBezTo>
                <a:cubicBezTo>
                  <a:pt x="1630722" y="2128837"/>
                  <a:pt x="1701789" y="2132410"/>
                  <a:pt x="1708896" y="2021681"/>
                </a:cubicBezTo>
                <a:cubicBezTo>
                  <a:pt x="1708896" y="2010965"/>
                  <a:pt x="1708896" y="2003821"/>
                  <a:pt x="1708896" y="1993106"/>
                </a:cubicBezTo>
                <a:cubicBezTo>
                  <a:pt x="1680469" y="1946672"/>
                  <a:pt x="1641382" y="1925240"/>
                  <a:pt x="1591635" y="1910953"/>
                </a:cubicBezTo>
                <a:cubicBezTo>
                  <a:pt x="1563208" y="1903809"/>
                  <a:pt x="1524121" y="1889522"/>
                  <a:pt x="1524121" y="1857375"/>
                </a:cubicBezTo>
                <a:cubicBezTo>
                  <a:pt x="1527674" y="1735931"/>
                  <a:pt x="1431733" y="1700212"/>
                  <a:pt x="1339346" y="1664493"/>
                </a:cubicBezTo>
                <a:cubicBezTo>
                  <a:pt x="1389093" y="1603772"/>
                  <a:pt x="1431733" y="1646635"/>
                  <a:pt x="1470820" y="1643062"/>
                </a:cubicBezTo>
                <a:cubicBezTo>
                  <a:pt x="1495694" y="1639491"/>
                  <a:pt x="1520567" y="1635919"/>
                  <a:pt x="1520567" y="1603772"/>
                </a:cubicBezTo>
                <a:cubicBezTo>
                  <a:pt x="1520567" y="1578769"/>
                  <a:pt x="1509907" y="1546622"/>
                  <a:pt x="1485034" y="1546622"/>
                </a:cubicBezTo>
                <a:cubicBezTo>
                  <a:pt x="1328686" y="1543050"/>
                  <a:pt x="1239851" y="1371600"/>
                  <a:pt x="1076396" y="1371600"/>
                </a:cubicBezTo>
                <a:cubicBezTo>
                  <a:pt x="976902" y="1371600"/>
                  <a:pt x="1126144" y="1275159"/>
                  <a:pt x="1044416" y="1235869"/>
                </a:cubicBezTo>
                <a:cubicBezTo>
                  <a:pt x="1026649" y="1225153"/>
                  <a:pt x="1094163" y="1210866"/>
                  <a:pt x="1122590" y="1214437"/>
                </a:cubicBezTo>
                <a:cubicBezTo>
                  <a:pt x="1151017" y="1218009"/>
                  <a:pt x="1175891" y="1243013"/>
                  <a:pt x="1211424" y="1225153"/>
                </a:cubicBezTo>
                <a:cubicBezTo>
                  <a:pt x="1229191" y="1160860"/>
                  <a:pt x="1182997" y="1135856"/>
                  <a:pt x="1140357" y="1117997"/>
                </a:cubicBezTo>
                <a:cubicBezTo>
                  <a:pt x="1047969" y="1075135"/>
                  <a:pt x="955582" y="1025129"/>
                  <a:pt x="852534" y="1010841"/>
                </a:cubicBezTo>
                <a:cubicBezTo>
                  <a:pt x="817001" y="1007269"/>
                  <a:pt x="795680" y="989409"/>
                  <a:pt x="799234" y="953690"/>
                </a:cubicBezTo>
                <a:cubicBezTo>
                  <a:pt x="806340" y="907256"/>
                  <a:pt x="841874" y="921544"/>
                  <a:pt x="870301" y="925115"/>
                </a:cubicBezTo>
                <a:cubicBezTo>
                  <a:pt x="888068" y="928688"/>
                  <a:pt x="905835" y="939403"/>
                  <a:pt x="923602" y="914400"/>
                </a:cubicBezTo>
                <a:cubicBezTo>
                  <a:pt x="611794" y="724198"/>
                  <a:pt x="409919" y="684684"/>
                  <a:pt x="132090" y="589415"/>
                </a:cubicBezTo>
                <a:lnTo>
                  <a:pt x="31922" y="552917"/>
                </a:lnTo>
                <a:lnTo>
                  <a:pt x="26859" y="541335"/>
                </a:lnTo>
                <a:cubicBezTo>
                  <a:pt x="20137" y="534929"/>
                  <a:pt x="8953" y="532232"/>
                  <a:pt x="0" y="527681"/>
                </a:cubicBezTo>
                <a:cubicBezTo>
                  <a:pt x="5969" y="516305"/>
                  <a:pt x="7617" y="502963"/>
                  <a:pt x="17905" y="493550"/>
                </a:cubicBezTo>
                <a:cubicBezTo>
                  <a:pt x="23947" y="488022"/>
                  <a:pt x="35344" y="487159"/>
                  <a:pt x="44763" y="486724"/>
                </a:cubicBezTo>
                <a:lnTo>
                  <a:pt x="165722" y="483650"/>
                </a:lnTo>
                <a:lnTo>
                  <a:pt x="193385" y="498723"/>
                </a:lnTo>
                <a:cubicBezTo>
                  <a:pt x="210263" y="511671"/>
                  <a:pt x="227142" y="525066"/>
                  <a:pt x="315976" y="535781"/>
                </a:cubicBezTo>
                <a:cubicBezTo>
                  <a:pt x="401257" y="546497"/>
                  <a:pt x="479431" y="582216"/>
                  <a:pt x="575372" y="525066"/>
                </a:cubicBezTo>
                <a:cubicBezTo>
                  <a:pt x="639332" y="485775"/>
                  <a:pt x="742380" y="528637"/>
                  <a:pt x="820554" y="560785"/>
                </a:cubicBezTo>
                <a:cubicBezTo>
                  <a:pt x="884515" y="589360"/>
                  <a:pt x="948475" y="596503"/>
                  <a:pt x="1033756" y="560785"/>
                </a:cubicBezTo>
                <a:cubicBezTo>
                  <a:pt x="955582" y="539354"/>
                  <a:pt x="895175" y="521494"/>
                  <a:pt x="834767" y="507206"/>
                </a:cubicBezTo>
                <a:cubicBezTo>
                  <a:pt x="785020" y="496491"/>
                  <a:pt x="756593" y="471488"/>
                  <a:pt x="760147" y="417909"/>
                </a:cubicBezTo>
                <a:cubicBezTo>
                  <a:pt x="760147" y="389334"/>
                  <a:pt x="749487" y="350044"/>
                  <a:pt x="785020" y="335757"/>
                </a:cubicBezTo>
                <a:cubicBezTo>
                  <a:pt x="813447" y="321469"/>
                  <a:pt x="852534" y="335757"/>
                  <a:pt x="866748" y="360759"/>
                </a:cubicBezTo>
                <a:cubicBezTo>
                  <a:pt x="884515" y="407194"/>
                  <a:pt x="902281" y="450056"/>
                  <a:pt x="962689" y="453629"/>
                </a:cubicBezTo>
                <a:cubicBezTo>
                  <a:pt x="1044416" y="460771"/>
                  <a:pt x="998222" y="432197"/>
                  <a:pt x="984009" y="396478"/>
                </a:cubicBezTo>
                <a:cubicBezTo>
                  <a:pt x="969795" y="357188"/>
                  <a:pt x="1012436" y="346472"/>
                  <a:pt x="1040863" y="353615"/>
                </a:cubicBezTo>
                <a:cubicBezTo>
                  <a:pt x="1147464" y="385763"/>
                  <a:pt x="1257618" y="328613"/>
                  <a:pt x="1367772" y="375047"/>
                </a:cubicBezTo>
                <a:cubicBezTo>
                  <a:pt x="1339346" y="260747"/>
                  <a:pt x="1278938" y="210741"/>
                  <a:pt x="1151017" y="192881"/>
                </a:cubicBezTo>
                <a:cubicBezTo>
                  <a:pt x="1104823" y="189310"/>
                  <a:pt x="1055076" y="196453"/>
                  <a:pt x="1012436" y="164306"/>
                </a:cubicBezTo>
                <a:cubicBezTo>
                  <a:pt x="987562" y="146447"/>
                  <a:pt x="962689" y="125016"/>
                  <a:pt x="980456" y="89297"/>
                </a:cubicBezTo>
                <a:cubicBezTo>
                  <a:pt x="991116" y="64294"/>
                  <a:pt x="1019542" y="64294"/>
                  <a:pt x="1044416" y="71437"/>
                </a:cubicBezTo>
                <a:cubicBezTo>
                  <a:pt x="1147464" y="110728"/>
                  <a:pt x="1257618" y="121444"/>
                  <a:pt x="1364219" y="135731"/>
                </a:cubicBezTo>
                <a:cubicBezTo>
                  <a:pt x="1381986" y="139303"/>
                  <a:pt x="1399753" y="146447"/>
                  <a:pt x="1417520" y="110728"/>
                </a:cubicBezTo>
                <a:cubicBezTo>
                  <a:pt x="1293152" y="78581"/>
                  <a:pt x="1172337" y="35719"/>
                  <a:pt x="1047969" y="0"/>
                </a:cubicBezTo>
                <a:close/>
              </a:path>
            </a:pathLst>
          </a:custGeom>
        </p:spPr>
      </p:pic>
      <p:pic>
        <p:nvPicPr>
          <p:cNvPr id="3" name="Tartalom helye 2" descr="Éljen május elseje! – így ünnepeltük régen a majálist ...">
            <a:extLst>
              <a:ext uri="{FF2B5EF4-FFF2-40B4-BE49-F238E27FC236}">
                <a16:creationId xmlns:a16="http://schemas.microsoft.com/office/drawing/2014/main" id="{2D998442-DABF-BF2B-0702-8DCC89BEAE9B}"/>
              </a:ext>
            </a:extLst>
          </p:cNvPr>
          <p:cNvPicPr>
            <a:picLocks noGrp="1" noChangeAspect="1"/>
          </p:cNvPicPr>
          <p:nvPr>
            <p:ph sz="half" idx="2"/>
          </p:nvPr>
        </p:nvPicPr>
        <p:blipFill>
          <a:blip r:embed="rId4"/>
          <a:srcRect t="26140" b="7110"/>
          <a:stretch>
            <a:fillRect/>
          </a:stretch>
        </p:blipFill>
        <p:spPr>
          <a:xfrm>
            <a:off x="4726728" y="3802961"/>
            <a:ext cx="7472381" cy="3055043"/>
          </a:xfrm>
          <a:custGeom>
            <a:avLst/>
            <a:gdLst/>
            <a:ahLst/>
            <a:cxnLst/>
            <a:rect l="l" t="t" r="r" b="b"/>
            <a:pathLst>
              <a:path w="7472381" h="3055043">
                <a:moveTo>
                  <a:pt x="638975" y="0"/>
                </a:moveTo>
                <a:lnTo>
                  <a:pt x="7472381" y="0"/>
                </a:lnTo>
                <a:lnTo>
                  <a:pt x="7472381" y="2579984"/>
                </a:lnTo>
                <a:lnTo>
                  <a:pt x="7472381" y="3055043"/>
                </a:lnTo>
                <a:lnTo>
                  <a:pt x="6992676" y="3055043"/>
                </a:lnTo>
                <a:lnTo>
                  <a:pt x="1946893" y="3055043"/>
                </a:lnTo>
                <a:cubicBezTo>
                  <a:pt x="1801205" y="2983605"/>
                  <a:pt x="1662624" y="2897880"/>
                  <a:pt x="1506276" y="2855018"/>
                </a:cubicBezTo>
                <a:cubicBezTo>
                  <a:pt x="1399675" y="2826443"/>
                  <a:pt x="1296627" y="2776437"/>
                  <a:pt x="1314394" y="2626417"/>
                </a:cubicBezTo>
                <a:cubicBezTo>
                  <a:pt x="1317947" y="2583555"/>
                  <a:pt x="1289520" y="2551409"/>
                  <a:pt x="1246880" y="2562124"/>
                </a:cubicBezTo>
                <a:cubicBezTo>
                  <a:pt x="1165153" y="2583555"/>
                  <a:pt x="1126065" y="2522833"/>
                  <a:pt x="1079872" y="2476399"/>
                </a:cubicBezTo>
                <a:cubicBezTo>
                  <a:pt x="998144" y="2394247"/>
                  <a:pt x="919970" y="2308520"/>
                  <a:pt x="788495" y="2294233"/>
                </a:cubicBezTo>
                <a:cubicBezTo>
                  <a:pt x="813369" y="2229939"/>
                  <a:pt x="856009" y="2237083"/>
                  <a:pt x="895097" y="2251371"/>
                </a:cubicBezTo>
                <a:cubicBezTo>
                  <a:pt x="998144" y="2287090"/>
                  <a:pt x="1101192" y="2326380"/>
                  <a:pt x="1204239" y="2362099"/>
                </a:cubicBezTo>
                <a:cubicBezTo>
                  <a:pt x="1271754" y="2383530"/>
                  <a:pt x="1339267" y="2415677"/>
                  <a:pt x="1428102" y="2390674"/>
                </a:cubicBezTo>
                <a:cubicBezTo>
                  <a:pt x="1349928" y="2262087"/>
                  <a:pt x="1218453" y="2237083"/>
                  <a:pt x="1111852" y="2197793"/>
                </a:cubicBezTo>
                <a:cubicBezTo>
                  <a:pt x="980377" y="2147787"/>
                  <a:pt x="902203" y="2054918"/>
                  <a:pt x="806262" y="1947762"/>
                </a:cubicBezTo>
                <a:cubicBezTo>
                  <a:pt x="902203" y="1919187"/>
                  <a:pt x="962610" y="1997768"/>
                  <a:pt x="1040785" y="1994196"/>
                </a:cubicBezTo>
                <a:cubicBezTo>
                  <a:pt x="1044338" y="1983480"/>
                  <a:pt x="1051445" y="1962049"/>
                  <a:pt x="1051445" y="1962049"/>
                </a:cubicBezTo>
                <a:cubicBezTo>
                  <a:pt x="923523" y="1904899"/>
                  <a:pt x="866670" y="1797743"/>
                  <a:pt x="845349" y="1665583"/>
                </a:cubicBezTo>
                <a:cubicBezTo>
                  <a:pt x="838243" y="1597718"/>
                  <a:pt x="792049" y="1576287"/>
                  <a:pt x="745855" y="1544140"/>
                </a:cubicBezTo>
                <a:cubicBezTo>
                  <a:pt x="589507" y="1433411"/>
                  <a:pt x="422499" y="1333399"/>
                  <a:pt x="291024" y="1183381"/>
                </a:cubicBezTo>
                <a:cubicBezTo>
                  <a:pt x="443819" y="1201239"/>
                  <a:pt x="564633" y="1301252"/>
                  <a:pt x="724535" y="1344115"/>
                </a:cubicBezTo>
                <a:cubicBezTo>
                  <a:pt x="596614" y="1179808"/>
                  <a:pt x="429605" y="1094083"/>
                  <a:pt x="276811" y="994071"/>
                </a:cubicBezTo>
                <a:cubicBezTo>
                  <a:pt x="205743" y="947637"/>
                  <a:pt x="141783" y="890486"/>
                  <a:pt x="60055" y="865484"/>
                </a:cubicBezTo>
                <a:cubicBezTo>
                  <a:pt x="31628" y="858340"/>
                  <a:pt x="-18119" y="840481"/>
                  <a:pt x="6755" y="790474"/>
                </a:cubicBezTo>
                <a:cubicBezTo>
                  <a:pt x="28075" y="747612"/>
                  <a:pt x="67162" y="761900"/>
                  <a:pt x="102696" y="772614"/>
                </a:cubicBezTo>
                <a:cubicBezTo>
                  <a:pt x="187976" y="801190"/>
                  <a:pt x="280364" y="801190"/>
                  <a:pt x="397625" y="801190"/>
                </a:cubicBezTo>
                <a:cubicBezTo>
                  <a:pt x="298131" y="665458"/>
                  <a:pt x="116909" y="708321"/>
                  <a:pt x="31628" y="565446"/>
                </a:cubicBezTo>
                <a:cubicBezTo>
                  <a:pt x="138229" y="540444"/>
                  <a:pt x="219957" y="590450"/>
                  <a:pt x="305237" y="601165"/>
                </a:cubicBezTo>
                <a:cubicBezTo>
                  <a:pt x="383412" y="611881"/>
                  <a:pt x="401178" y="586877"/>
                  <a:pt x="383412" y="508296"/>
                </a:cubicBezTo>
                <a:cubicBezTo>
                  <a:pt x="354985" y="386853"/>
                  <a:pt x="397625" y="326130"/>
                  <a:pt x="511333" y="358278"/>
                </a:cubicBezTo>
                <a:cubicBezTo>
                  <a:pt x="617934" y="390424"/>
                  <a:pt x="628594" y="343990"/>
                  <a:pt x="600167" y="276124"/>
                </a:cubicBezTo>
                <a:cubicBezTo>
                  <a:pt x="557527" y="176112"/>
                  <a:pt x="603720" y="97531"/>
                  <a:pt x="635701" y="11805"/>
                </a:cubicBezTo>
                <a:close/>
              </a:path>
            </a:pathLst>
          </a:custGeom>
        </p:spPr>
      </p:pic>
      <p:sp>
        <p:nvSpPr>
          <p:cNvPr id="4" name="Élőláb helye 3"/>
          <p:cNvSpPr>
            <a:spLocks noGrp="1"/>
          </p:cNvSpPr>
          <p:nvPr>
            <p:ph type="ftr" sz="quarter" idx="11"/>
          </p:nvPr>
        </p:nvSpPr>
        <p:spPr>
          <a:xfrm>
            <a:off x="6516985" y="6356350"/>
            <a:ext cx="4114800" cy="365125"/>
          </a:xfrm>
        </p:spPr>
        <p:txBody>
          <a:bodyPr vert="horz" lIns="91440" tIns="45720" rIns="91440" bIns="45720" rtlCol="0" anchor="ctr">
            <a:normAutofit/>
          </a:bodyPr>
          <a:lstStyle/>
          <a:p>
            <a:pPr algn="l">
              <a:spcAft>
                <a:spcPts val="600"/>
              </a:spcAft>
            </a:pPr>
            <a:r>
              <a:rPr lang="en-US" kern="1200" noProof="0" dirty="0">
                <a:solidFill>
                  <a:srgbClr val="FFFFFF"/>
                </a:solidFill>
                <a:latin typeface="+mn-lt"/>
                <a:ea typeface="+mn-ea"/>
                <a:cs typeface="+mn-cs"/>
              </a:rPr>
              <a:t>SSLA Conference 2026 Sussex</a:t>
            </a:r>
          </a:p>
        </p:txBody>
      </p:sp>
      <p:sp>
        <p:nvSpPr>
          <p:cNvPr id="2" name="Szövegdoboz 1"/>
          <p:cNvSpPr txBox="1"/>
          <p:nvPr/>
        </p:nvSpPr>
        <p:spPr>
          <a:xfrm>
            <a:off x="7572895" y="3300153"/>
            <a:ext cx="2236238" cy="1107996"/>
          </a:xfrm>
          <a:prstGeom prst="rect">
            <a:avLst/>
          </a:prstGeom>
          <a:noFill/>
        </p:spPr>
        <p:txBody>
          <a:bodyPr wrap="square" rtlCol="0">
            <a:spAutoFit/>
          </a:bodyPr>
          <a:lstStyle/>
          <a:p>
            <a:r>
              <a:rPr lang="en-US" sz="6600" noProof="0" dirty="0"/>
              <a:t>1989</a:t>
            </a:r>
            <a:endParaRPr lang="en-US" sz="2400" noProof="0" dirty="0"/>
          </a:p>
        </p:txBody>
      </p:sp>
    </p:spTree>
    <p:extLst>
      <p:ext uri="{BB962C8B-B14F-4D97-AF65-F5344CB8AC3E}">
        <p14:creationId xmlns:p14="http://schemas.microsoft.com/office/powerpoint/2010/main" val="155982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a:xfrm>
            <a:off x="773083" y="1122362"/>
            <a:ext cx="10648603" cy="3083877"/>
          </a:xfrm>
        </p:spPr>
        <p:txBody>
          <a:bodyPr>
            <a:noAutofit/>
          </a:bodyPr>
          <a:lstStyle/>
          <a:p>
            <a:r>
              <a:rPr lang="en-US" sz="2400" noProof="0" dirty="0"/>
              <a:t>Culture seems to be an intangible subject, evidently requiring qualitative research.</a:t>
            </a:r>
            <a:br>
              <a:rPr lang="en-US" sz="2400" noProof="0" dirty="0"/>
            </a:br>
            <a:r>
              <a:rPr lang="en-US" sz="2400" noProof="0" dirty="0"/>
              <a:t>Still, from the 1980 an increasing number of empirical studies attempt to capture some relevant elements of societal culture (especially: values).</a:t>
            </a:r>
            <a:br>
              <a:rPr lang="en-US" sz="2400" noProof="0" dirty="0"/>
            </a:br>
            <a:r>
              <a:rPr lang="en-US" sz="2400" noProof="0" dirty="0"/>
              <a:t>I will present some preliminary results of a research investigating the statistical and presumably causal relationship between cultural values on nation level and Rule of Law </a:t>
            </a:r>
            <a:r>
              <a:rPr lang="en-US" sz="2400" b="1" noProof="0" dirty="0"/>
              <a:t>(RoL)</a:t>
            </a:r>
            <a:r>
              <a:rPr lang="en-US" sz="2400" noProof="0" dirty="0"/>
              <a:t> indexes assessing institutional  setting. The formal and informal relationship.</a:t>
            </a:r>
          </a:p>
        </p:txBody>
      </p:sp>
      <p:sp>
        <p:nvSpPr>
          <p:cNvPr id="3" name="Alcím 2"/>
          <p:cNvSpPr>
            <a:spLocks noGrp="1"/>
          </p:cNvSpPr>
          <p:nvPr>
            <p:ph type="subTitle" idx="1"/>
          </p:nvPr>
        </p:nvSpPr>
        <p:spPr>
          <a:xfrm>
            <a:off x="1524000" y="4572000"/>
            <a:ext cx="9144000" cy="685800"/>
          </a:xfrm>
        </p:spPr>
        <p:txBody>
          <a:bodyPr/>
          <a:lstStyle/>
          <a:p>
            <a:endParaRPr lang="en-US" noProof="0" dirty="0"/>
          </a:p>
        </p:txBody>
      </p:sp>
      <p:sp>
        <p:nvSpPr>
          <p:cNvPr id="4" name="Élőláb helye 3"/>
          <p:cNvSpPr>
            <a:spLocks noGrp="1"/>
          </p:cNvSpPr>
          <p:nvPr>
            <p:ph type="ftr" sz="quarter" idx="11"/>
          </p:nvPr>
        </p:nvSpPr>
        <p:spPr/>
        <p:txBody>
          <a:bodyPr/>
          <a:lstStyle/>
          <a:p>
            <a:r>
              <a:rPr lang="en-US" noProof="0" dirty="0"/>
              <a:t>SSLA Conference 2026 Sussex</a:t>
            </a:r>
          </a:p>
        </p:txBody>
      </p:sp>
    </p:spTree>
    <p:extLst>
      <p:ext uri="{BB962C8B-B14F-4D97-AF65-F5344CB8AC3E}">
        <p14:creationId xmlns:p14="http://schemas.microsoft.com/office/powerpoint/2010/main" val="22273165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E35A04CF-97D4-4FF7-B359-C546B1F62E5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0" name="Freeform: Shape 19">
            <a:extLst>
              <a:ext uri="{FF2B5EF4-FFF2-40B4-BE49-F238E27FC236}">
                <a16:creationId xmlns:a16="http://schemas.microsoft.com/office/drawing/2014/main" id="{1DE7243B-5109-444B-8FAF-7437C66BC0E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4421332" cy="6858000"/>
          </a:xfrm>
          <a:custGeom>
            <a:avLst/>
            <a:gdLst>
              <a:gd name="connsiteX0" fmla="*/ 4421332 w 4421332"/>
              <a:gd name="connsiteY0" fmla="*/ 0 h 6858000"/>
              <a:gd name="connsiteX1" fmla="*/ 69075 w 4421332"/>
              <a:gd name="connsiteY1" fmla="*/ 0 h 6858000"/>
              <a:gd name="connsiteX2" fmla="*/ 35131 w 4421332"/>
              <a:gd name="connsiteY2" fmla="*/ 267128 h 6858000"/>
              <a:gd name="connsiteX3" fmla="*/ 0 w 4421332"/>
              <a:gd name="connsiteY3" fmla="*/ 962845 h 6858000"/>
              <a:gd name="connsiteX4" fmla="*/ 3276103 w 4421332"/>
              <a:gd name="connsiteY4" fmla="*/ 6782205 h 6858000"/>
              <a:gd name="connsiteX5" fmla="*/ 3407923 w 4421332"/>
              <a:gd name="connsiteY5" fmla="*/ 6858000 h 6858000"/>
              <a:gd name="connsiteX6" fmla="*/ 4421332 w 442133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21332" h="6858000">
                <a:moveTo>
                  <a:pt x="4421332" y="0"/>
                </a:moveTo>
                <a:lnTo>
                  <a:pt x="69075" y="0"/>
                </a:lnTo>
                <a:lnTo>
                  <a:pt x="35131" y="267128"/>
                </a:lnTo>
                <a:cubicBezTo>
                  <a:pt x="11901" y="495874"/>
                  <a:pt x="0" y="727970"/>
                  <a:pt x="0" y="962845"/>
                </a:cubicBezTo>
                <a:cubicBezTo>
                  <a:pt x="0" y="3429034"/>
                  <a:pt x="1312002" y="5588789"/>
                  <a:pt x="3276103" y="6782205"/>
                </a:cubicBezTo>
                <a:lnTo>
                  <a:pt x="3407923" y="6858000"/>
                </a:lnTo>
                <a:lnTo>
                  <a:pt x="442133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Freeform: Shape 21">
            <a:extLst>
              <a:ext uri="{FF2B5EF4-FFF2-40B4-BE49-F238E27FC236}">
                <a16:creationId xmlns:a16="http://schemas.microsoft.com/office/drawing/2014/main" id="{4C5D6221-DA7B-4611-AA26-7D8E349FDE9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232227" cy="6858000"/>
          </a:xfrm>
          <a:custGeom>
            <a:avLst/>
            <a:gdLst>
              <a:gd name="connsiteX0" fmla="*/ 0 w 4232227"/>
              <a:gd name="connsiteY0" fmla="*/ 0 h 6858000"/>
              <a:gd name="connsiteX1" fmla="*/ 4161853 w 4232227"/>
              <a:gd name="connsiteY1" fmla="*/ 0 h 6858000"/>
              <a:gd name="connsiteX2" fmla="*/ 4197953 w 4232227"/>
              <a:gd name="connsiteY2" fmla="*/ 284091 h 6858000"/>
              <a:gd name="connsiteX3" fmla="*/ 4232227 w 4232227"/>
              <a:gd name="connsiteY3" fmla="*/ 962844 h 6858000"/>
              <a:gd name="connsiteX4" fmla="*/ 758007 w 4232227"/>
              <a:gd name="connsiteY4" fmla="*/ 6800152 h 6858000"/>
              <a:gd name="connsiteX5" fmla="*/ 645060 w 4232227"/>
              <a:gd name="connsiteY5" fmla="*/ 6858000 h 6858000"/>
              <a:gd name="connsiteX6" fmla="*/ 0 w 423222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232227" h="6858000">
                <a:moveTo>
                  <a:pt x="0" y="0"/>
                </a:moveTo>
                <a:lnTo>
                  <a:pt x="4161853" y="0"/>
                </a:lnTo>
                <a:lnTo>
                  <a:pt x="4197953" y="284091"/>
                </a:lnTo>
                <a:cubicBezTo>
                  <a:pt x="4220617" y="507260"/>
                  <a:pt x="4232227" y="733696"/>
                  <a:pt x="4232227" y="962844"/>
                </a:cubicBezTo>
                <a:cubicBezTo>
                  <a:pt x="4232227" y="3483472"/>
                  <a:pt x="2827409" y="5675986"/>
                  <a:pt x="758007" y="6800152"/>
                </a:cubicBezTo>
                <a:lnTo>
                  <a:pt x="645060" y="6858000"/>
                </a:lnTo>
                <a:lnTo>
                  <a:pt x="0" y="6858000"/>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Cím 1">
            <a:extLst>
              <a:ext uri="{FF2B5EF4-FFF2-40B4-BE49-F238E27FC236}">
                <a16:creationId xmlns:a16="http://schemas.microsoft.com/office/drawing/2014/main" id="{D9076FD2-85FD-5105-E450-B84292F9D64B}"/>
              </a:ext>
            </a:extLst>
          </p:cNvPr>
          <p:cNvSpPr>
            <a:spLocks noGrp="1"/>
          </p:cNvSpPr>
          <p:nvPr>
            <p:ph type="title"/>
          </p:nvPr>
        </p:nvSpPr>
        <p:spPr>
          <a:xfrm>
            <a:off x="804672" y="1412489"/>
            <a:ext cx="2871095" cy="2156621"/>
          </a:xfrm>
        </p:spPr>
        <p:txBody>
          <a:bodyPr anchor="t">
            <a:normAutofit/>
          </a:bodyPr>
          <a:lstStyle/>
          <a:p>
            <a:r>
              <a:rPr lang="en-US" sz="3600" noProof="0" dirty="0">
                <a:solidFill>
                  <a:srgbClr val="FFFFFF"/>
                </a:solidFill>
              </a:rPr>
              <a:t>The research</a:t>
            </a:r>
          </a:p>
        </p:txBody>
      </p:sp>
      <p:sp>
        <p:nvSpPr>
          <p:cNvPr id="5" name="Tartalom helye 4">
            <a:extLst>
              <a:ext uri="{FF2B5EF4-FFF2-40B4-BE49-F238E27FC236}">
                <a16:creationId xmlns:a16="http://schemas.microsoft.com/office/drawing/2014/main" id="{517F0CDC-78F8-0D13-2124-02FC8936FE18}"/>
              </a:ext>
            </a:extLst>
          </p:cNvPr>
          <p:cNvSpPr>
            <a:spLocks noGrp="1"/>
          </p:cNvSpPr>
          <p:nvPr>
            <p:ph sz="half" idx="1"/>
          </p:nvPr>
        </p:nvSpPr>
        <p:spPr>
          <a:xfrm>
            <a:off x="4421332" y="406400"/>
            <a:ext cx="3703741" cy="5963920"/>
          </a:xfrm>
        </p:spPr>
        <p:txBody>
          <a:bodyPr>
            <a:normAutofit/>
          </a:bodyPr>
          <a:lstStyle/>
          <a:p>
            <a:pPr marL="0" indent="0">
              <a:buNone/>
            </a:pPr>
            <a:r>
              <a:rPr lang="en-US" sz="2400" b="1" u="sng" noProof="0" dirty="0"/>
              <a:t>THE THEORY</a:t>
            </a:r>
          </a:p>
          <a:p>
            <a:r>
              <a:rPr lang="en-US" sz="2400" noProof="0" dirty="0"/>
              <a:t>Culture is dominant</a:t>
            </a:r>
          </a:p>
          <a:p>
            <a:r>
              <a:rPr lang="en-US" sz="2400" noProof="0" dirty="0"/>
              <a:t>May be stronger than such „hard” variables such as GDP/capita, govt. spending, employment rate, GINI</a:t>
            </a:r>
          </a:p>
          <a:p>
            <a:r>
              <a:rPr lang="en-US" sz="2400" noProof="0" dirty="0"/>
              <a:t>Statistical relationship indicates Culture → RoL causal relationship as culture changes slowly </a:t>
            </a:r>
          </a:p>
          <a:p>
            <a:endParaRPr lang="en-US" sz="2000" noProof="0" dirty="0"/>
          </a:p>
        </p:txBody>
      </p:sp>
      <p:sp>
        <p:nvSpPr>
          <p:cNvPr id="6" name="Tartalom helye 5">
            <a:extLst>
              <a:ext uri="{FF2B5EF4-FFF2-40B4-BE49-F238E27FC236}">
                <a16:creationId xmlns:a16="http://schemas.microsoft.com/office/drawing/2014/main" id="{D4E7494C-CA01-0B53-D937-79D2317FC943}"/>
              </a:ext>
            </a:extLst>
          </p:cNvPr>
          <p:cNvSpPr>
            <a:spLocks noGrp="1"/>
          </p:cNvSpPr>
          <p:nvPr>
            <p:ph sz="half" idx="2"/>
          </p:nvPr>
        </p:nvSpPr>
        <p:spPr>
          <a:xfrm>
            <a:off x="8442093" y="406400"/>
            <a:ext cx="3494391" cy="5765598"/>
          </a:xfrm>
        </p:spPr>
        <p:txBody>
          <a:bodyPr>
            <a:normAutofit/>
          </a:bodyPr>
          <a:lstStyle/>
          <a:p>
            <a:pPr marL="0" indent="0">
              <a:buNone/>
            </a:pPr>
            <a:r>
              <a:rPr lang="en-US" sz="2400" b="1" u="sng" noProof="0" dirty="0"/>
              <a:t>METHOD</a:t>
            </a:r>
          </a:p>
          <a:p>
            <a:r>
              <a:rPr lang="en-US" sz="2400" noProof="0" dirty="0"/>
              <a:t>RoL data collected (various sources); here World Justice Project data is used. Four sub-indexes generated.</a:t>
            </a:r>
          </a:p>
          <a:p>
            <a:r>
              <a:rPr lang="en-US" sz="2400" noProof="0" dirty="0"/>
              <a:t>Various cultural concepts and related variables are collected</a:t>
            </a:r>
          </a:p>
          <a:p>
            <a:r>
              <a:rPr lang="en-US" sz="2400" noProof="0" dirty="0"/>
              <a:t>Both variables from all around the World. Great variety: poor-rich; democratic-authoritarian, etc.</a:t>
            </a:r>
          </a:p>
          <a:p>
            <a:endParaRPr lang="en-US" sz="2000" noProof="0" dirty="0"/>
          </a:p>
        </p:txBody>
      </p:sp>
      <p:sp>
        <p:nvSpPr>
          <p:cNvPr id="4" name="Élőláb helye 3">
            <a:extLst>
              <a:ext uri="{FF2B5EF4-FFF2-40B4-BE49-F238E27FC236}">
                <a16:creationId xmlns:a16="http://schemas.microsoft.com/office/drawing/2014/main" id="{5B9DCC22-0C7E-11F8-154E-B4D57E22450F}"/>
              </a:ext>
            </a:extLst>
          </p:cNvPr>
          <p:cNvSpPr>
            <a:spLocks noGrp="1"/>
          </p:cNvSpPr>
          <p:nvPr>
            <p:ph type="ftr" sz="quarter" idx="11"/>
          </p:nvPr>
        </p:nvSpPr>
        <p:spPr>
          <a:xfrm>
            <a:off x="4209866" y="6171998"/>
            <a:ext cx="6649579" cy="365125"/>
          </a:xfrm>
        </p:spPr>
        <p:txBody>
          <a:bodyPr>
            <a:normAutofit/>
          </a:bodyPr>
          <a:lstStyle/>
          <a:p>
            <a:pPr algn="r">
              <a:spcAft>
                <a:spcPts val="600"/>
              </a:spcAft>
            </a:pPr>
            <a:r>
              <a:rPr lang="en-US" sz="1100" noProof="0" dirty="0">
                <a:solidFill>
                  <a:schemeClr val="tx1">
                    <a:alpha val="80000"/>
                  </a:schemeClr>
                </a:solidFill>
              </a:rPr>
              <a:t>SSLA Conference 2026 Sussex</a:t>
            </a:r>
          </a:p>
        </p:txBody>
      </p:sp>
    </p:spTree>
    <p:extLst>
      <p:ext uri="{BB962C8B-B14F-4D97-AF65-F5344CB8AC3E}">
        <p14:creationId xmlns:p14="http://schemas.microsoft.com/office/powerpoint/2010/main" val="11555330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ím 4"/>
          <p:cNvSpPr>
            <a:spLocks noGrp="1"/>
          </p:cNvSpPr>
          <p:nvPr>
            <p:ph type="title"/>
          </p:nvPr>
        </p:nvSpPr>
        <p:spPr/>
        <p:txBody>
          <a:bodyPr>
            <a:normAutofit/>
          </a:bodyPr>
          <a:lstStyle/>
          <a:p>
            <a:pPr algn="ctr"/>
            <a:r>
              <a:rPr lang="en-US" sz="3600" noProof="0" dirty="0"/>
              <a:t>Predictive power of cultural constructs for RoL (adj. R</a:t>
            </a:r>
            <a:r>
              <a:rPr lang="en-US" sz="3600" baseline="30000" noProof="0" dirty="0"/>
              <a:t>2</a:t>
            </a:r>
            <a:r>
              <a:rPr lang="en-US" sz="3600" noProof="0" dirty="0"/>
              <a:t>)</a:t>
            </a:r>
            <a:br>
              <a:rPr lang="en-US" sz="3600" noProof="0" dirty="0"/>
            </a:br>
            <a:r>
              <a:rPr lang="en-US" sz="2700" noProof="0" dirty="0"/>
              <a:t>Statistical relationship vs. Causal relationship</a:t>
            </a:r>
            <a:r>
              <a:rPr lang="en-US" sz="3600" noProof="0" dirty="0"/>
              <a:t/>
            </a:r>
            <a:br>
              <a:rPr lang="en-US" sz="3600" noProof="0" dirty="0"/>
            </a:br>
            <a:endParaRPr lang="en-US" sz="3600" baseline="30000" noProof="0" dirty="0"/>
          </a:p>
        </p:txBody>
      </p:sp>
      <p:graphicFrame>
        <p:nvGraphicFramePr>
          <p:cNvPr id="7" name="Tartalom helye 6"/>
          <p:cNvGraphicFramePr>
            <a:graphicFrameLocks noGrp="1"/>
          </p:cNvGraphicFramePr>
          <p:nvPr>
            <p:ph idx="1"/>
            <p:extLst>
              <p:ext uri="{D42A27DB-BD31-4B8C-83A1-F6EECF244321}">
                <p14:modId xmlns:p14="http://schemas.microsoft.com/office/powerpoint/2010/main" val="1771081739"/>
              </p:ext>
            </p:extLst>
          </p:nvPr>
        </p:nvGraphicFramePr>
        <p:xfrm>
          <a:off x="748145" y="1870363"/>
          <a:ext cx="10605655" cy="4651602"/>
        </p:xfrm>
        <a:graphic>
          <a:graphicData uri="http://schemas.openxmlformats.org/drawingml/2006/table">
            <a:tbl>
              <a:tblPr/>
              <a:tblGrid>
                <a:gridCol w="3667552">
                  <a:extLst>
                    <a:ext uri="{9D8B030D-6E8A-4147-A177-3AD203B41FA5}">
                      <a16:colId xmlns:a16="http://schemas.microsoft.com/office/drawing/2014/main" val="3017003373"/>
                    </a:ext>
                  </a:extLst>
                </a:gridCol>
                <a:gridCol w="1890491">
                  <a:extLst>
                    <a:ext uri="{9D8B030D-6E8A-4147-A177-3AD203B41FA5}">
                      <a16:colId xmlns:a16="http://schemas.microsoft.com/office/drawing/2014/main" val="2591397312"/>
                    </a:ext>
                  </a:extLst>
                </a:gridCol>
                <a:gridCol w="1531298">
                  <a:extLst>
                    <a:ext uri="{9D8B030D-6E8A-4147-A177-3AD203B41FA5}">
                      <a16:colId xmlns:a16="http://schemas.microsoft.com/office/drawing/2014/main" val="8643334"/>
                    </a:ext>
                  </a:extLst>
                </a:gridCol>
                <a:gridCol w="1814872">
                  <a:extLst>
                    <a:ext uri="{9D8B030D-6E8A-4147-A177-3AD203B41FA5}">
                      <a16:colId xmlns:a16="http://schemas.microsoft.com/office/drawing/2014/main" val="2485136699"/>
                    </a:ext>
                  </a:extLst>
                </a:gridCol>
                <a:gridCol w="1701442">
                  <a:extLst>
                    <a:ext uri="{9D8B030D-6E8A-4147-A177-3AD203B41FA5}">
                      <a16:colId xmlns:a16="http://schemas.microsoft.com/office/drawing/2014/main" val="2420761864"/>
                    </a:ext>
                  </a:extLst>
                </a:gridCol>
              </a:tblGrid>
              <a:tr h="625974">
                <a:tc>
                  <a:txBody>
                    <a:bodyPr/>
                    <a:lstStyle/>
                    <a:p>
                      <a:pPr algn="just" rtl="0" fontAlgn="base"/>
                      <a:r>
                        <a:rPr lang="en-US" sz="2000" b="0" i="0" noProof="0" dirty="0">
                          <a:effectLst/>
                          <a:latin typeface="Times New Roman" panose="02020603050405020304" pitchFamily="18" charset="0"/>
                        </a:rPr>
                        <a:t>Cultural construct  </a:t>
                      </a:r>
                      <a:endParaRPr lang="en-US" sz="3600" b="0" i="0" noProof="0" dirty="0">
                        <a:effectLst/>
                      </a:endParaRPr>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just" rtl="0" fontAlgn="base"/>
                      <a:r>
                        <a:rPr lang="en-US" sz="2000" b="0" i="0" noProof="0" dirty="0">
                          <a:effectLst/>
                          <a:latin typeface="Times New Roman" panose="02020603050405020304" pitchFamily="18" charset="0"/>
                        </a:rPr>
                        <a:t>WJP Overall </a:t>
                      </a:r>
                      <a:endParaRPr lang="en-US" sz="3600" b="0" i="0" noProof="0" dirty="0">
                        <a:effectLst/>
                      </a:endParaRPr>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just" rtl="0" fontAlgn="base"/>
                      <a:r>
                        <a:rPr lang="en-US" sz="2000" b="0" i="0" noProof="0" dirty="0">
                          <a:effectLst/>
                          <a:latin typeface="Times New Roman" panose="02020603050405020304" pitchFamily="18" charset="0"/>
                        </a:rPr>
                        <a:t>Formal </a:t>
                      </a:r>
                      <a:endParaRPr lang="en-US" sz="3600" b="0" i="0" noProof="0" dirty="0">
                        <a:effectLst/>
                      </a:endParaRPr>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just" rtl="0" fontAlgn="base"/>
                      <a:r>
                        <a:rPr lang="en-US" sz="2000" b="0" i="0" noProof="0" dirty="0">
                          <a:effectLst/>
                          <a:latin typeface="Times New Roman" panose="02020603050405020304" pitchFamily="18" charset="0"/>
                        </a:rPr>
                        <a:t>Substantive </a:t>
                      </a:r>
                      <a:endParaRPr lang="en-US" sz="3600" b="0" i="0" noProof="0" dirty="0">
                        <a:effectLst/>
                      </a:endParaRPr>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just" rtl="0" fontAlgn="base"/>
                      <a:r>
                        <a:rPr lang="en-US" sz="2000" b="0" i="0" noProof="0" dirty="0">
                          <a:effectLst/>
                          <a:latin typeface="Times New Roman" panose="02020603050405020304" pitchFamily="18" charset="0"/>
                        </a:rPr>
                        <a:t>Democracy </a:t>
                      </a:r>
                      <a:endParaRPr lang="en-US" sz="3600" b="0" i="0" noProof="0" dirty="0">
                        <a:effectLst/>
                      </a:endParaRPr>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55230201"/>
                  </a:ext>
                </a:extLst>
              </a:tr>
              <a:tr h="377743">
                <a:tc>
                  <a:txBody>
                    <a:bodyPr/>
                    <a:lstStyle/>
                    <a:p>
                      <a:pPr algn="just" rtl="0" fontAlgn="base"/>
                      <a:r>
                        <a:rPr lang="en-US" sz="2000" b="0" i="0" noProof="0" dirty="0">
                          <a:effectLst/>
                          <a:latin typeface="Times New Roman" panose="02020603050405020304" pitchFamily="18" charset="0"/>
                        </a:rPr>
                        <a:t>Schwartz </a:t>
                      </a:r>
                      <a:endParaRPr lang="en-US" sz="3600" b="0" i="0" noProof="0" dirty="0">
                        <a:effectLst/>
                      </a:endParaRPr>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just" rtl="0" fontAlgn="base"/>
                      <a:r>
                        <a:rPr lang="en-US" sz="2000" b="0" i="0" noProof="0" dirty="0">
                          <a:effectLst/>
                          <a:latin typeface="Times New Roman" panose="02020603050405020304" pitchFamily="18" charset="0"/>
                        </a:rPr>
                        <a:t>0.530 </a:t>
                      </a:r>
                      <a:endParaRPr lang="en-US" sz="3600" b="0" i="0" noProof="0" dirty="0">
                        <a:effectLst/>
                      </a:endParaRPr>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just" rtl="0" fontAlgn="base"/>
                      <a:r>
                        <a:rPr lang="en-US" sz="2000" b="0" i="0" noProof="0" dirty="0">
                          <a:effectLst/>
                          <a:latin typeface="Times New Roman" panose="02020603050405020304" pitchFamily="18" charset="0"/>
                        </a:rPr>
                        <a:t>0.488 </a:t>
                      </a:r>
                      <a:endParaRPr lang="en-US" sz="3600" b="0" i="0" noProof="0" dirty="0">
                        <a:effectLst/>
                      </a:endParaRPr>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just" rtl="0" fontAlgn="base"/>
                      <a:r>
                        <a:rPr lang="en-US" sz="2000" b="0" i="0" noProof="0" dirty="0">
                          <a:effectLst/>
                          <a:latin typeface="Times New Roman" panose="02020603050405020304" pitchFamily="18" charset="0"/>
                        </a:rPr>
                        <a:t>0.567 </a:t>
                      </a:r>
                      <a:endParaRPr lang="en-US" sz="3600" b="0" i="0" noProof="0" dirty="0">
                        <a:effectLst/>
                      </a:endParaRPr>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just" rtl="0" fontAlgn="base"/>
                      <a:r>
                        <a:rPr lang="en-US" sz="2000" b="0" i="0" noProof="0" dirty="0">
                          <a:effectLst/>
                          <a:latin typeface="Times New Roman" panose="02020603050405020304" pitchFamily="18" charset="0"/>
                        </a:rPr>
                        <a:t>0.537 </a:t>
                      </a:r>
                      <a:endParaRPr lang="en-US" sz="3600" b="0" i="0" noProof="0" dirty="0">
                        <a:effectLst/>
                      </a:endParaRPr>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235231763"/>
                  </a:ext>
                </a:extLst>
              </a:tr>
              <a:tr h="377743">
                <a:tc>
                  <a:txBody>
                    <a:bodyPr/>
                    <a:lstStyle/>
                    <a:p>
                      <a:pPr algn="just" rtl="0" fontAlgn="base"/>
                      <a:r>
                        <a:rPr lang="en-US" sz="2000" b="0" i="0" noProof="0" dirty="0">
                          <a:effectLst/>
                          <a:latin typeface="Times New Roman" panose="02020603050405020304" pitchFamily="18" charset="0"/>
                        </a:rPr>
                        <a:t>Hofstede </a:t>
                      </a:r>
                      <a:endParaRPr lang="en-US" sz="3600" b="0" i="0" noProof="0" dirty="0">
                        <a:effectLst/>
                      </a:endParaRPr>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lumMod val="75000"/>
                      </a:schemeClr>
                    </a:solidFill>
                  </a:tcPr>
                </a:tc>
                <a:tc>
                  <a:txBody>
                    <a:bodyPr/>
                    <a:lstStyle/>
                    <a:p>
                      <a:pPr algn="just" rtl="0" fontAlgn="base"/>
                      <a:r>
                        <a:rPr lang="en-US" sz="2000" b="0" i="0" noProof="0" dirty="0">
                          <a:effectLst/>
                          <a:latin typeface="Times New Roman" panose="02020603050405020304" pitchFamily="18" charset="0"/>
                        </a:rPr>
                        <a:t>0.571 </a:t>
                      </a:r>
                      <a:endParaRPr lang="en-US" sz="3600" b="0" i="0" noProof="0" dirty="0">
                        <a:effectLs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lumMod val="75000"/>
                      </a:schemeClr>
                    </a:solidFill>
                  </a:tcPr>
                </a:tc>
                <a:tc>
                  <a:txBody>
                    <a:bodyPr/>
                    <a:lstStyle/>
                    <a:p>
                      <a:pPr algn="just" rtl="0" fontAlgn="base"/>
                      <a:r>
                        <a:rPr lang="en-US" sz="2000" b="0" i="0" noProof="0" dirty="0">
                          <a:effectLst/>
                          <a:latin typeface="Times New Roman" panose="02020603050405020304" pitchFamily="18" charset="0"/>
                        </a:rPr>
                        <a:t>0.573 </a:t>
                      </a:r>
                      <a:endParaRPr lang="en-US" sz="3600" b="0" i="0" noProof="0" dirty="0">
                        <a:effectLs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lumMod val="75000"/>
                      </a:schemeClr>
                    </a:solidFill>
                  </a:tcPr>
                </a:tc>
                <a:tc>
                  <a:txBody>
                    <a:bodyPr/>
                    <a:lstStyle/>
                    <a:p>
                      <a:pPr algn="just" rtl="0" fontAlgn="base"/>
                      <a:r>
                        <a:rPr lang="en-US" sz="2000" b="0" i="0" noProof="0" dirty="0">
                          <a:effectLst/>
                          <a:latin typeface="Times New Roman" panose="02020603050405020304" pitchFamily="18" charset="0"/>
                        </a:rPr>
                        <a:t>0.519 </a:t>
                      </a:r>
                      <a:endParaRPr lang="en-US" sz="3600" b="0" i="0" noProof="0" dirty="0">
                        <a:effectLst/>
                      </a:endParaRPr>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lumMod val="75000"/>
                      </a:schemeClr>
                    </a:solidFill>
                  </a:tcPr>
                </a:tc>
                <a:tc>
                  <a:txBody>
                    <a:bodyPr/>
                    <a:lstStyle/>
                    <a:p>
                      <a:pPr algn="just" rtl="0" fontAlgn="base"/>
                      <a:r>
                        <a:rPr lang="en-US" sz="2000" b="0" i="0" noProof="0" dirty="0">
                          <a:effectLst/>
                          <a:latin typeface="Times New Roman" panose="02020603050405020304" pitchFamily="18" charset="0"/>
                        </a:rPr>
                        <a:t>0.518 </a:t>
                      </a:r>
                      <a:endParaRPr lang="en-US" sz="3600" b="0" i="0" noProof="0" dirty="0">
                        <a:effectLst/>
                      </a:endParaRPr>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lumMod val="75000"/>
                      </a:schemeClr>
                    </a:solidFill>
                  </a:tcPr>
                </a:tc>
                <a:extLst>
                  <a:ext uri="{0D108BD9-81ED-4DB2-BD59-A6C34878D82A}">
                    <a16:rowId xmlns:a16="http://schemas.microsoft.com/office/drawing/2014/main" val="2160662419"/>
                  </a:ext>
                </a:extLst>
              </a:tr>
              <a:tr h="377743">
                <a:tc>
                  <a:txBody>
                    <a:bodyPr/>
                    <a:lstStyle/>
                    <a:p>
                      <a:pPr algn="just" rtl="0" fontAlgn="base"/>
                      <a:r>
                        <a:rPr lang="en-US" sz="2000" b="0" i="0" noProof="0" dirty="0">
                          <a:effectLst/>
                          <a:latin typeface="Times New Roman" panose="02020603050405020304" pitchFamily="18" charset="0"/>
                        </a:rPr>
                        <a:t>Globe-Values </a:t>
                      </a:r>
                      <a:endParaRPr lang="en-US" sz="3600" b="0" i="0" noProof="0" dirty="0">
                        <a:effectLst/>
                      </a:endParaRPr>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just" rtl="0" fontAlgn="base"/>
                      <a:r>
                        <a:rPr lang="en-US" sz="2000" b="0" i="0" noProof="0" dirty="0">
                          <a:effectLst/>
                          <a:latin typeface="Times New Roman" panose="02020603050405020304" pitchFamily="18" charset="0"/>
                        </a:rPr>
                        <a:t>0.655 </a:t>
                      </a:r>
                      <a:endParaRPr lang="en-US" sz="3600" b="0" i="0" noProof="0" dirty="0">
                        <a:effectLs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just" rtl="0" fontAlgn="base"/>
                      <a:r>
                        <a:rPr lang="en-US" sz="2000" b="0" i="0" noProof="0" dirty="0">
                          <a:effectLst/>
                          <a:latin typeface="Times New Roman" panose="02020603050405020304" pitchFamily="18" charset="0"/>
                        </a:rPr>
                        <a:t>0.659 </a:t>
                      </a:r>
                      <a:endParaRPr lang="en-US" sz="3600" b="0" i="0" noProof="0" dirty="0">
                        <a:effectLs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just" rtl="0" fontAlgn="base"/>
                      <a:r>
                        <a:rPr lang="en-US" sz="2000" b="0" i="0" noProof="0" dirty="0">
                          <a:effectLst/>
                          <a:latin typeface="Times New Roman" panose="02020603050405020304" pitchFamily="18" charset="0"/>
                        </a:rPr>
                        <a:t>0.575 </a:t>
                      </a:r>
                      <a:endParaRPr lang="en-US" sz="3600" b="0" i="0" noProof="0" dirty="0">
                        <a:effectLst/>
                      </a:endParaRPr>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just" rtl="0" fontAlgn="base"/>
                      <a:r>
                        <a:rPr lang="en-US" sz="2000" b="0" i="0" noProof="0" dirty="0">
                          <a:effectLst/>
                          <a:latin typeface="Times New Roman" panose="02020603050405020304" pitchFamily="18" charset="0"/>
                        </a:rPr>
                        <a:t>0.569 </a:t>
                      </a:r>
                      <a:endParaRPr lang="en-US" sz="3600" b="0" i="0" noProof="0" dirty="0">
                        <a:effectLst/>
                      </a:endParaRPr>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735918309"/>
                  </a:ext>
                </a:extLst>
              </a:tr>
              <a:tr h="377743">
                <a:tc>
                  <a:txBody>
                    <a:bodyPr/>
                    <a:lstStyle/>
                    <a:p>
                      <a:pPr algn="just" rtl="0" fontAlgn="base"/>
                      <a:r>
                        <a:rPr lang="en-US" sz="2000" b="0" i="0" noProof="0" dirty="0">
                          <a:effectLst/>
                          <a:latin typeface="Times New Roman" panose="02020603050405020304" pitchFamily="18" charset="0"/>
                        </a:rPr>
                        <a:t>Globe-Practices </a:t>
                      </a:r>
                      <a:endParaRPr lang="en-US" sz="3600" b="0" i="0" noProof="0" dirty="0">
                        <a:effectLst/>
                      </a:endParaRPr>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just" rtl="0" fontAlgn="base"/>
                      <a:r>
                        <a:rPr lang="en-US" sz="2000" b="0" i="0" noProof="0" dirty="0">
                          <a:effectLst/>
                          <a:latin typeface="Times New Roman" panose="02020603050405020304" pitchFamily="18" charset="0"/>
                        </a:rPr>
                        <a:t>0.647 </a:t>
                      </a:r>
                      <a:endParaRPr lang="en-US" sz="3600" b="0" i="0" noProof="0" dirty="0">
                        <a:effectLs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just" rtl="0" fontAlgn="base"/>
                      <a:r>
                        <a:rPr lang="en-US" sz="2000" b="0" i="0" noProof="0" dirty="0">
                          <a:effectLst/>
                          <a:latin typeface="Times New Roman" panose="02020603050405020304" pitchFamily="18" charset="0"/>
                        </a:rPr>
                        <a:t>0.689 </a:t>
                      </a:r>
                      <a:endParaRPr lang="en-US" sz="3600" b="0" i="0" noProof="0" dirty="0">
                        <a:effectLs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just" rtl="0" fontAlgn="base"/>
                      <a:r>
                        <a:rPr lang="en-US" sz="2000" b="0" i="0" noProof="0" dirty="0">
                          <a:effectLst/>
                          <a:latin typeface="Times New Roman" panose="02020603050405020304" pitchFamily="18" charset="0"/>
                        </a:rPr>
                        <a:t>0.571 </a:t>
                      </a:r>
                      <a:endParaRPr lang="en-US" sz="3600" b="0" i="0" noProof="0" dirty="0">
                        <a:effectLst/>
                      </a:endParaRPr>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just" rtl="0" fontAlgn="base"/>
                      <a:r>
                        <a:rPr lang="en-US" sz="2000" b="0" i="0" noProof="0" dirty="0">
                          <a:effectLst/>
                          <a:latin typeface="Times New Roman" panose="02020603050405020304" pitchFamily="18" charset="0"/>
                        </a:rPr>
                        <a:t>0.573 </a:t>
                      </a:r>
                      <a:endParaRPr lang="en-US" sz="3600" b="0" i="0" noProof="0" dirty="0">
                        <a:effectLst/>
                      </a:endParaRPr>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99737285"/>
                  </a:ext>
                </a:extLst>
              </a:tr>
              <a:tr h="377743">
                <a:tc>
                  <a:txBody>
                    <a:bodyPr/>
                    <a:lstStyle/>
                    <a:p>
                      <a:pPr algn="just" rtl="0" fontAlgn="base"/>
                      <a:r>
                        <a:rPr lang="en-US" sz="2000" b="0" i="0" noProof="0" dirty="0">
                          <a:effectLst/>
                          <a:latin typeface="Times New Roman" panose="02020603050405020304" pitchFamily="18" charset="0"/>
                        </a:rPr>
                        <a:t>Inglehart Wave7 </a:t>
                      </a:r>
                      <a:endParaRPr lang="en-US" sz="3600" b="0" i="0" noProof="0" dirty="0">
                        <a:effectLst/>
                      </a:endParaRPr>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lumMod val="75000"/>
                      </a:schemeClr>
                    </a:solidFill>
                  </a:tcPr>
                </a:tc>
                <a:tc>
                  <a:txBody>
                    <a:bodyPr/>
                    <a:lstStyle/>
                    <a:p>
                      <a:pPr algn="just" rtl="0" fontAlgn="base"/>
                      <a:r>
                        <a:rPr lang="en-US" sz="2000" b="0" i="0" noProof="0" dirty="0">
                          <a:effectLst/>
                          <a:latin typeface="Times New Roman" panose="02020603050405020304" pitchFamily="18" charset="0"/>
                        </a:rPr>
                        <a:t>0.743 </a:t>
                      </a:r>
                      <a:endParaRPr lang="en-US" sz="3600" b="0" i="0" noProof="0" dirty="0">
                        <a:effectLs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lumMod val="75000"/>
                      </a:schemeClr>
                    </a:solidFill>
                  </a:tcPr>
                </a:tc>
                <a:tc>
                  <a:txBody>
                    <a:bodyPr/>
                    <a:lstStyle/>
                    <a:p>
                      <a:pPr algn="just" rtl="0" fontAlgn="base"/>
                      <a:r>
                        <a:rPr lang="en-US" sz="2000" b="0" i="0" noProof="0" dirty="0">
                          <a:effectLst/>
                          <a:latin typeface="Times New Roman" panose="02020603050405020304" pitchFamily="18" charset="0"/>
                        </a:rPr>
                        <a:t>0.721 </a:t>
                      </a:r>
                      <a:endParaRPr lang="en-US" sz="3600" b="0" i="0" noProof="0" dirty="0">
                        <a:effectLs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lumMod val="75000"/>
                      </a:schemeClr>
                    </a:solidFill>
                  </a:tcPr>
                </a:tc>
                <a:tc>
                  <a:txBody>
                    <a:bodyPr/>
                    <a:lstStyle/>
                    <a:p>
                      <a:pPr algn="just" rtl="0" fontAlgn="base"/>
                      <a:r>
                        <a:rPr lang="en-US" sz="2000" b="0" i="0" noProof="0" dirty="0">
                          <a:effectLst/>
                          <a:latin typeface="Times New Roman" panose="02020603050405020304" pitchFamily="18" charset="0"/>
                        </a:rPr>
                        <a:t>0.655 </a:t>
                      </a:r>
                      <a:endParaRPr lang="en-US" sz="3600" b="0" i="0" noProof="0" dirty="0">
                        <a:effectLst/>
                      </a:endParaRPr>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lumMod val="75000"/>
                      </a:schemeClr>
                    </a:solidFill>
                  </a:tcPr>
                </a:tc>
                <a:tc>
                  <a:txBody>
                    <a:bodyPr/>
                    <a:lstStyle/>
                    <a:p>
                      <a:pPr algn="just" rtl="0" fontAlgn="base"/>
                      <a:r>
                        <a:rPr lang="en-US" sz="2000" b="0" i="0" noProof="0" dirty="0">
                          <a:effectLst/>
                          <a:latin typeface="Times New Roman" panose="02020603050405020304" pitchFamily="18" charset="0"/>
                        </a:rPr>
                        <a:t>0.667 </a:t>
                      </a:r>
                      <a:endParaRPr lang="en-US" sz="3600" b="0" i="0" noProof="0" dirty="0">
                        <a:effectLst/>
                      </a:endParaRPr>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lumMod val="75000"/>
                      </a:schemeClr>
                    </a:solidFill>
                  </a:tcPr>
                </a:tc>
                <a:extLst>
                  <a:ext uri="{0D108BD9-81ED-4DB2-BD59-A6C34878D82A}">
                    <a16:rowId xmlns:a16="http://schemas.microsoft.com/office/drawing/2014/main" val="1812404303"/>
                  </a:ext>
                </a:extLst>
              </a:tr>
              <a:tr h="377743">
                <a:tc>
                  <a:txBody>
                    <a:bodyPr/>
                    <a:lstStyle/>
                    <a:p>
                      <a:pPr algn="just" rtl="0" fontAlgn="base"/>
                      <a:r>
                        <a:rPr lang="en-US" sz="2000" b="0" i="0" noProof="0" dirty="0">
                          <a:effectLst/>
                          <a:latin typeface="Times New Roman" panose="02020603050405020304" pitchFamily="18" charset="0"/>
                        </a:rPr>
                        <a:t>Welzel Wave7 </a:t>
                      </a:r>
                      <a:endParaRPr lang="en-US" sz="3600" b="0" i="0" noProof="0" dirty="0">
                        <a:effectLst/>
                      </a:endParaRPr>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lumMod val="75000"/>
                      </a:schemeClr>
                    </a:solidFill>
                  </a:tcPr>
                </a:tc>
                <a:tc>
                  <a:txBody>
                    <a:bodyPr/>
                    <a:lstStyle/>
                    <a:p>
                      <a:pPr algn="just" rtl="0" fontAlgn="base"/>
                      <a:r>
                        <a:rPr lang="en-US" sz="2000" b="0" i="0" noProof="0" dirty="0">
                          <a:effectLst/>
                          <a:latin typeface="Times New Roman" panose="02020603050405020304" pitchFamily="18" charset="0"/>
                        </a:rPr>
                        <a:t>0.746 </a:t>
                      </a:r>
                      <a:endParaRPr lang="en-US" sz="3600" b="0" i="0" noProof="0" dirty="0">
                        <a:effectLs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lumMod val="75000"/>
                      </a:schemeClr>
                    </a:solidFill>
                  </a:tcPr>
                </a:tc>
                <a:tc>
                  <a:txBody>
                    <a:bodyPr/>
                    <a:lstStyle/>
                    <a:p>
                      <a:pPr algn="just" rtl="0" fontAlgn="base"/>
                      <a:r>
                        <a:rPr lang="en-US" sz="2000" b="0" i="0" noProof="0" dirty="0">
                          <a:effectLst/>
                          <a:latin typeface="Times New Roman" panose="02020603050405020304" pitchFamily="18" charset="0"/>
                        </a:rPr>
                        <a:t>0.697 </a:t>
                      </a:r>
                      <a:endParaRPr lang="en-US" sz="3600" b="0" i="0" noProof="0" dirty="0">
                        <a:effectLs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lumMod val="75000"/>
                      </a:schemeClr>
                    </a:solidFill>
                  </a:tcPr>
                </a:tc>
                <a:tc>
                  <a:txBody>
                    <a:bodyPr/>
                    <a:lstStyle/>
                    <a:p>
                      <a:pPr algn="just" rtl="0" fontAlgn="base"/>
                      <a:r>
                        <a:rPr lang="en-US" sz="2000" b="0" i="0" noProof="0" dirty="0">
                          <a:effectLst/>
                          <a:latin typeface="Times New Roman" panose="02020603050405020304" pitchFamily="18" charset="0"/>
                        </a:rPr>
                        <a:t>0.716 </a:t>
                      </a:r>
                      <a:endParaRPr lang="en-US" sz="3600" b="0" i="0" noProof="0" dirty="0">
                        <a:effectLst/>
                      </a:endParaRPr>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lumMod val="75000"/>
                      </a:schemeClr>
                    </a:solidFill>
                  </a:tcPr>
                </a:tc>
                <a:tc>
                  <a:txBody>
                    <a:bodyPr/>
                    <a:lstStyle/>
                    <a:p>
                      <a:pPr algn="just" rtl="0" fontAlgn="base"/>
                      <a:r>
                        <a:rPr lang="en-US" sz="2000" b="0" i="0" noProof="0" dirty="0">
                          <a:effectLst/>
                          <a:latin typeface="Times New Roman" panose="02020603050405020304" pitchFamily="18" charset="0"/>
                        </a:rPr>
                        <a:t>0.724 </a:t>
                      </a:r>
                      <a:endParaRPr lang="en-US" sz="3600" b="0" i="0" noProof="0" dirty="0">
                        <a:effectLst/>
                      </a:endParaRPr>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lumMod val="75000"/>
                      </a:schemeClr>
                    </a:solidFill>
                  </a:tcPr>
                </a:tc>
                <a:extLst>
                  <a:ext uri="{0D108BD9-81ED-4DB2-BD59-A6C34878D82A}">
                    <a16:rowId xmlns:a16="http://schemas.microsoft.com/office/drawing/2014/main" val="677269"/>
                  </a:ext>
                </a:extLst>
              </a:tr>
              <a:tr h="377743">
                <a:tc>
                  <a:txBody>
                    <a:bodyPr/>
                    <a:lstStyle/>
                    <a:p>
                      <a:pPr algn="just" rtl="0" fontAlgn="base"/>
                      <a:r>
                        <a:rPr lang="en-US" sz="2000" b="0" i="0" noProof="0" dirty="0">
                          <a:effectLst/>
                          <a:latin typeface="Times New Roman" panose="02020603050405020304" pitchFamily="18" charset="0"/>
                        </a:rPr>
                        <a:t>Minkov-Kaasa 2022 </a:t>
                      </a:r>
                      <a:endParaRPr lang="en-US" sz="3600" b="0" i="0" noProof="0" dirty="0">
                        <a:effectLst/>
                      </a:endParaRPr>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just" rtl="0" fontAlgn="base"/>
                      <a:r>
                        <a:rPr lang="en-US" sz="2000" b="0" i="0" noProof="0" dirty="0">
                          <a:effectLst/>
                          <a:latin typeface="Times New Roman" panose="02020603050405020304" pitchFamily="18" charset="0"/>
                        </a:rPr>
                        <a:t>0.661 </a:t>
                      </a:r>
                      <a:endParaRPr lang="en-US" sz="3600" b="0" i="0" noProof="0" dirty="0">
                        <a:effectLs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just" rtl="0" fontAlgn="base"/>
                      <a:r>
                        <a:rPr lang="en-US" sz="2000" b="0" i="0" noProof="0" dirty="0">
                          <a:effectLst/>
                          <a:latin typeface="Times New Roman" panose="02020603050405020304" pitchFamily="18" charset="0"/>
                        </a:rPr>
                        <a:t>0.646 </a:t>
                      </a:r>
                      <a:endParaRPr lang="en-US" sz="3600" b="0" i="0" noProof="0" dirty="0">
                        <a:effectLs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just" rtl="0" fontAlgn="base"/>
                      <a:r>
                        <a:rPr lang="en-US" sz="2000" b="0" i="0" noProof="0" dirty="0">
                          <a:effectLst/>
                          <a:latin typeface="Times New Roman" panose="02020603050405020304" pitchFamily="18" charset="0"/>
                        </a:rPr>
                        <a:t>0.599 </a:t>
                      </a:r>
                      <a:endParaRPr lang="en-US" sz="3600" b="0" i="0" noProof="0" dirty="0">
                        <a:effectLst/>
                      </a:endParaRPr>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just" rtl="0" fontAlgn="base"/>
                      <a:r>
                        <a:rPr lang="en-US" sz="2000" b="0" i="0" noProof="0" dirty="0">
                          <a:effectLst/>
                          <a:latin typeface="Times New Roman" panose="02020603050405020304" pitchFamily="18" charset="0"/>
                        </a:rPr>
                        <a:t>0.587 </a:t>
                      </a:r>
                      <a:endParaRPr lang="en-US" sz="3600" b="0" i="0" noProof="0" dirty="0">
                        <a:effectLst/>
                      </a:endParaRPr>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512556232"/>
                  </a:ext>
                </a:extLst>
              </a:tr>
              <a:tr h="625974">
                <a:tc>
                  <a:txBody>
                    <a:bodyPr/>
                    <a:lstStyle/>
                    <a:p>
                      <a:pPr algn="just" rtl="0" fontAlgn="base"/>
                      <a:r>
                        <a:rPr lang="en-US" sz="2000" b="0" i="0" noProof="0" dirty="0">
                          <a:effectLst/>
                          <a:latin typeface="Times New Roman" panose="02020603050405020304" pitchFamily="18" charset="0"/>
                        </a:rPr>
                        <a:t>Gelfand tightness–looseness </a:t>
                      </a:r>
                      <a:endParaRPr lang="en-US" sz="3600" b="0" i="0" noProof="0" dirty="0">
                        <a:effectLst/>
                      </a:endParaRPr>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lumMod val="75000"/>
                      </a:schemeClr>
                    </a:solidFill>
                  </a:tcPr>
                </a:tc>
                <a:tc>
                  <a:txBody>
                    <a:bodyPr/>
                    <a:lstStyle/>
                    <a:p>
                      <a:pPr algn="just" rtl="0" fontAlgn="base"/>
                      <a:r>
                        <a:rPr lang="en-US" sz="2000" b="0" i="0" noProof="0" dirty="0">
                          <a:effectLst/>
                          <a:latin typeface="Times New Roman" panose="02020603050405020304" pitchFamily="18" charset="0"/>
                        </a:rPr>
                        <a:t>0.346 </a:t>
                      </a:r>
                      <a:endParaRPr lang="en-US" sz="3600" b="0" i="0" noProof="0" dirty="0">
                        <a:effectLs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lumMod val="75000"/>
                      </a:schemeClr>
                    </a:solidFill>
                  </a:tcPr>
                </a:tc>
                <a:tc>
                  <a:txBody>
                    <a:bodyPr/>
                    <a:lstStyle/>
                    <a:p>
                      <a:pPr algn="just" rtl="0" fontAlgn="base"/>
                      <a:r>
                        <a:rPr lang="en-US" sz="2000" b="0" i="0" noProof="0" dirty="0">
                          <a:effectLst/>
                          <a:latin typeface="Times New Roman" panose="02020603050405020304" pitchFamily="18" charset="0"/>
                        </a:rPr>
                        <a:t>0.307 </a:t>
                      </a:r>
                      <a:endParaRPr lang="en-US" sz="3600" b="0" i="0" noProof="0" dirty="0">
                        <a:effectLs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lumMod val="75000"/>
                      </a:schemeClr>
                    </a:solidFill>
                  </a:tcPr>
                </a:tc>
                <a:tc>
                  <a:txBody>
                    <a:bodyPr/>
                    <a:lstStyle/>
                    <a:p>
                      <a:pPr algn="just" rtl="0" fontAlgn="base"/>
                      <a:r>
                        <a:rPr lang="en-US" sz="2000" b="0" i="0" noProof="0" dirty="0">
                          <a:effectLst/>
                          <a:latin typeface="Times New Roman" panose="02020603050405020304" pitchFamily="18" charset="0"/>
                        </a:rPr>
                        <a:t>0.414 </a:t>
                      </a:r>
                      <a:endParaRPr lang="en-US" sz="3600" b="0" i="0" noProof="0" dirty="0">
                        <a:effectLst/>
                      </a:endParaRPr>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lumMod val="75000"/>
                      </a:schemeClr>
                    </a:solidFill>
                  </a:tcPr>
                </a:tc>
                <a:tc>
                  <a:txBody>
                    <a:bodyPr/>
                    <a:lstStyle/>
                    <a:p>
                      <a:pPr algn="just" rtl="0" fontAlgn="base"/>
                      <a:r>
                        <a:rPr lang="en-US" sz="2000" b="0" i="0" noProof="0" dirty="0">
                          <a:effectLst/>
                          <a:latin typeface="Times New Roman" panose="02020603050405020304" pitchFamily="18" charset="0"/>
                        </a:rPr>
                        <a:t>0.385 </a:t>
                      </a:r>
                      <a:endParaRPr lang="en-US" sz="3600" b="0" i="0" noProof="0" dirty="0">
                        <a:effectLst/>
                      </a:endParaRPr>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chemeClr val="accent2">
                        <a:lumMod val="75000"/>
                      </a:schemeClr>
                    </a:solidFill>
                  </a:tcPr>
                </a:tc>
                <a:extLst>
                  <a:ext uri="{0D108BD9-81ED-4DB2-BD59-A6C34878D82A}">
                    <a16:rowId xmlns:a16="http://schemas.microsoft.com/office/drawing/2014/main" val="3510897960"/>
                  </a:ext>
                </a:extLst>
              </a:tr>
              <a:tr h="625974">
                <a:tc>
                  <a:txBody>
                    <a:bodyPr/>
                    <a:lstStyle/>
                    <a:p>
                      <a:pPr algn="just" rtl="0" fontAlgn="base"/>
                      <a:r>
                        <a:rPr lang="en-US" sz="2000" b="0" i="1" noProof="0" dirty="0">
                          <a:effectLst/>
                          <a:latin typeface="Times New Roman" panose="02020603050405020304" pitchFamily="18" charset="0"/>
                        </a:rPr>
                        <a:t>Control variables: four items</a:t>
                      </a:r>
                      <a:r>
                        <a:rPr lang="en-US" sz="2000" b="0" i="0" noProof="0" dirty="0">
                          <a:effectLst/>
                          <a:latin typeface="Times New Roman" panose="02020603050405020304" pitchFamily="18" charset="0"/>
                        </a:rPr>
                        <a:t> </a:t>
                      </a:r>
                      <a:endParaRPr lang="en-US" sz="3600" b="0" i="0" noProof="0" dirty="0">
                        <a:effectLst/>
                      </a:endParaRPr>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just" rtl="0" fontAlgn="base"/>
                      <a:r>
                        <a:rPr lang="en-US" sz="2000" b="0" i="1" noProof="0" dirty="0">
                          <a:effectLst/>
                          <a:latin typeface="Times New Roman" panose="02020603050405020304" pitchFamily="18" charset="0"/>
                        </a:rPr>
                        <a:t>0.713</a:t>
                      </a:r>
                      <a:r>
                        <a:rPr lang="en-US" sz="2000" b="0" i="0" noProof="0" dirty="0">
                          <a:effectLst/>
                          <a:latin typeface="Times New Roman" panose="02020603050405020304" pitchFamily="18" charset="0"/>
                        </a:rPr>
                        <a:t> </a:t>
                      </a:r>
                      <a:endParaRPr lang="en-US" sz="3600" b="0" i="0" noProof="0" dirty="0">
                        <a:effectLs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just" rtl="0" fontAlgn="base"/>
                      <a:r>
                        <a:rPr lang="en-US" sz="2000" b="0" i="1" noProof="0" dirty="0">
                          <a:effectLst/>
                          <a:latin typeface="Times New Roman" panose="02020603050405020304" pitchFamily="18" charset="0"/>
                        </a:rPr>
                        <a:t>0.702</a:t>
                      </a:r>
                      <a:r>
                        <a:rPr lang="en-US" sz="2000" b="0" i="0" noProof="0" dirty="0">
                          <a:effectLst/>
                          <a:latin typeface="Times New Roman" panose="02020603050405020304" pitchFamily="18" charset="0"/>
                        </a:rPr>
                        <a:t> </a:t>
                      </a:r>
                      <a:endParaRPr lang="en-US" sz="3600" b="0" i="0" noProof="0" dirty="0">
                        <a:effectLst/>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just" rtl="0" fontAlgn="base"/>
                      <a:r>
                        <a:rPr lang="en-US" sz="2000" b="0" i="1" noProof="0" dirty="0">
                          <a:effectLst/>
                          <a:latin typeface="Times New Roman" panose="02020603050405020304" pitchFamily="18" charset="0"/>
                        </a:rPr>
                        <a:t>0.615</a:t>
                      </a:r>
                      <a:r>
                        <a:rPr lang="en-US" sz="2000" b="0" i="0" noProof="0" dirty="0">
                          <a:effectLst/>
                          <a:latin typeface="Times New Roman" panose="02020603050405020304" pitchFamily="18" charset="0"/>
                        </a:rPr>
                        <a:t> </a:t>
                      </a:r>
                      <a:endParaRPr lang="en-US" sz="3600" b="0" i="0" noProof="0" dirty="0">
                        <a:effectLst/>
                      </a:endParaRPr>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algn="just" rtl="0" fontAlgn="base"/>
                      <a:r>
                        <a:rPr lang="en-US" sz="2000" b="0" i="1" noProof="0" dirty="0">
                          <a:effectLst/>
                          <a:latin typeface="Times New Roman" panose="02020603050405020304" pitchFamily="18" charset="0"/>
                        </a:rPr>
                        <a:t>0.555</a:t>
                      </a:r>
                      <a:r>
                        <a:rPr lang="en-US" sz="2000" b="0" i="0" noProof="0" dirty="0">
                          <a:effectLst/>
                          <a:latin typeface="Times New Roman" panose="02020603050405020304" pitchFamily="18" charset="0"/>
                        </a:rPr>
                        <a:t> </a:t>
                      </a:r>
                      <a:endParaRPr lang="en-US" sz="3600" b="0" i="0" noProof="0" dirty="0">
                        <a:effectLst/>
                      </a:endParaRPr>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518715448"/>
                  </a:ext>
                </a:extLst>
              </a:tr>
            </a:tbl>
          </a:graphicData>
        </a:graphic>
      </p:graphicFrame>
      <p:sp>
        <p:nvSpPr>
          <p:cNvPr id="4" name="Élőláb helye 3"/>
          <p:cNvSpPr>
            <a:spLocks noGrp="1"/>
          </p:cNvSpPr>
          <p:nvPr>
            <p:ph type="ftr" sz="quarter" idx="11"/>
          </p:nvPr>
        </p:nvSpPr>
        <p:spPr/>
        <p:txBody>
          <a:bodyPr/>
          <a:lstStyle/>
          <a:p>
            <a:r>
              <a:rPr lang="en-US" noProof="0" dirty="0"/>
              <a:t>SSLA Conference 2026 Sussex</a:t>
            </a:r>
          </a:p>
        </p:txBody>
      </p:sp>
    </p:spTree>
    <p:extLst>
      <p:ext uri="{BB962C8B-B14F-4D97-AF65-F5344CB8AC3E}">
        <p14:creationId xmlns:p14="http://schemas.microsoft.com/office/powerpoint/2010/main" val="19141927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07EF6B7-1338-4443-8C46-6A318D952DF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Freeform: Shape 10">
            <a:extLst>
              <a:ext uri="{FF2B5EF4-FFF2-40B4-BE49-F238E27FC236}">
                <a16:creationId xmlns:a16="http://schemas.microsoft.com/office/drawing/2014/main" id="{DAAE4CDD-124C-4DCF-9584-B6033B545DD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Cím 1">
            <a:extLst>
              <a:ext uri="{FF2B5EF4-FFF2-40B4-BE49-F238E27FC236}">
                <a16:creationId xmlns:a16="http://schemas.microsoft.com/office/drawing/2014/main" id="{E591E06C-9E1E-121B-7591-EA1E9FE1DFB3}"/>
              </a:ext>
            </a:extLst>
          </p:cNvPr>
          <p:cNvSpPr>
            <a:spLocks noGrp="1"/>
          </p:cNvSpPr>
          <p:nvPr>
            <p:ph type="title"/>
          </p:nvPr>
        </p:nvSpPr>
        <p:spPr>
          <a:xfrm>
            <a:off x="686834" y="1153572"/>
            <a:ext cx="3200400" cy="4461163"/>
          </a:xfrm>
        </p:spPr>
        <p:txBody>
          <a:bodyPr>
            <a:normAutofit/>
          </a:bodyPr>
          <a:lstStyle/>
          <a:p>
            <a:r>
              <a:rPr lang="en-US" noProof="0" dirty="0">
                <a:solidFill>
                  <a:srgbClr val="FFFFFF"/>
                </a:solidFill>
                <a:ea typeface="Calibri Light"/>
                <a:cs typeface="Calibri Light"/>
              </a:rPr>
              <a:t>Main results:</a:t>
            </a:r>
            <a:endParaRPr lang="en-US" noProof="0" dirty="0">
              <a:solidFill>
                <a:srgbClr val="FFFFFF"/>
              </a:solidFill>
            </a:endParaRPr>
          </a:p>
        </p:txBody>
      </p:sp>
      <p:sp>
        <p:nvSpPr>
          <p:cNvPr id="13" name="Arc 12">
            <a:extLst>
              <a:ext uri="{FF2B5EF4-FFF2-40B4-BE49-F238E27FC236}">
                <a16:creationId xmlns:a16="http://schemas.microsoft.com/office/drawing/2014/main" id="{081E4A58-353D-44AE-B2FC-2A74E2E400F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noProof="0" dirty="0"/>
          </a:p>
        </p:txBody>
      </p:sp>
      <p:sp>
        <p:nvSpPr>
          <p:cNvPr id="3" name="Tartalom helye 2">
            <a:extLst>
              <a:ext uri="{FF2B5EF4-FFF2-40B4-BE49-F238E27FC236}">
                <a16:creationId xmlns:a16="http://schemas.microsoft.com/office/drawing/2014/main" id="{606273B9-07CB-B025-612E-D597C0E20D9E}"/>
              </a:ext>
            </a:extLst>
          </p:cNvPr>
          <p:cNvSpPr>
            <a:spLocks noGrp="1"/>
          </p:cNvSpPr>
          <p:nvPr>
            <p:ph idx="1"/>
          </p:nvPr>
        </p:nvSpPr>
        <p:spPr>
          <a:xfrm>
            <a:off x="4447308" y="319947"/>
            <a:ext cx="6906491" cy="6034468"/>
          </a:xfrm>
        </p:spPr>
        <p:txBody>
          <a:bodyPr vert="horz" lIns="91440" tIns="45720" rIns="91440" bIns="45720" rtlCol="0" anchor="ctr">
            <a:normAutofit/>
          </a:bodyPr>
          <a:lstStyle/>
          <a:p>
            <a:r>
              <a:rPr lang="en-US" sz="3200" noProof="0" dirty="0">
                <a:ea typeface="Calibri"/>
                <a:cs typeface="Calibri"/>
              </a:rPr>
              <a:t>Expected </a:t>
            </a:r>
          </a:p>
          <a:p>
            <a:pPr lvl="1">
              <a:buFont typeface="Courier New" panose="020B0604020202020204" pitchFamily="34" charset="0"/>
              <a:buChar char="o"/>
            </a:pPr>
            <a:r>
              <a:rPr lang="en-US" sz="2800" noProof="0" dirty="0">
                <a:ea typeface="Calibri"/>
                <a:cs typeface="Calibri"/>
              </a:rPr>
              <a:t>Culture is a strong influential variable; some stronger </a:t>
            </a:r>
            <a:r>
              <a:rPr lang="hu-HU" sz="2800" noProof="0" dirty="0" err="1">
                <a:ea typeface="Calibri"/>
                <a:cs typeface="Calibri"/>
              </a:rPr>
              <a:t>than</a:t>
            </a:r>
            <a:r>
              <a:rPr lang="en-US" sz="2800" noProof="0" dirty="0">
                <a:ea typeface="Calibri"/>
                <a:cs typeface="Calibri"/>
              </a:rPr>
              <a:t> some hard data (GDP/capita)</a:t>
            </a:r>
          </a:p>
          <a:p>
            <a:r>
              <a:rPr lang="en-US" sz="3200" noProof="0" dirty="0">
                <a:ea typeface="Calibri"/>
                <a:cs typeface="Calibri"/>
              </a:rPr>
              <a:t>Surprising: </a:t>
            </a:r>
          </a:p>
          <a:p>
            <a:pPr lvl="1">
              <a:buFont typeface="Courier New" panose="020B0604020202020204" pitchFamily="34" charset="0"/>
              <a:buChar char="o"/>
            </a:pPr>
            <a:r>
              <a:rPr lang="en-US" sz="2800" noProof="0" dirty="0">
                <a:ea typeface="Calibri"/>
                <a:cs typeface="Calibri"/>
              </a:rPr>
              <a:t>Culture influences RoL level in all political systems, including authoritarian ones</a:t>
            </a:r>
          </a:p>
          <a:p>
            <a:pPr lvl="1">
              <a:buFont typeface="Courier New" panose="020B0604020202020204" pitchFamily="34" charset="0"/>
              <a:buChar char="o"/>
            </a:pPr>
            <a:r>
              <a:rPr lang="en-US" sz="2800" noProof="0" dirty="0">
                <a:ea typeface="Calibri"/>
                <a:cs typeface="Calibri"/>
              </a:rPr>
              <a:t>Substantive RoL elements are less reactive to culture than formal ones (vs. theory: Fuller and others)</a:t>
            </a:r>
          </a:p>
          <a:p>
            <a:endParaRPr lang="en-US" noProof="0" dirty="0">
              <a:ea typeface="Calibri"/>
              <a:cs typeface="Calibri"/>
            </a:endParaRPr>
          </a:p>
        </p:txBody>
      </p:sp>
      <p:sp>
        <p:nvSpPr>
          <p:cNvPr id="4" name="Élőláb helye 3">
            <a:extLst>
              <a:ext uri="{FF2B5EF4-FFF2-40B4-BE49-F238E27FC236}">
                <a16:creationId xmlns:a16="http://schemas.microsoft.com/office/drawing/2014/main" id="{5F526CBB-A08F-46B3-DBFC-71CF4A38B2E9}"/>
              </a:ext>
            </a:extLst>
          </p:cNvPr>
          <p:cNvSpPr>
            <a:spLocks noGrp="1"/>
          </p:cNvSpPr>
          <p:nvPr>
            <p:ph type="ftr" sz="quarter" idx="11"/>
          </p:nvPr>
        </p:nvSpPr>
        <p:spPr>
          <a:xfrm>
            <a:off x="4038600" y="6356350"/>
            <a:ext cx="5251174" cy="365125"/>
          </a:xfrm>
        </p:spPr>
        <p:txBody>
          <a:bodyPr>
            <a:normAutofit/>
          </a:bodyPr>
          <a:lstStyle/>
          <a:p>
            <a:pPr>
              <a:spcAft>
                <a:spcPts val="600"/>
              </a:spcAft>
            </a:pPr>
            <a:r>
              <a:rPr lang="en-US" noProof="0" dirty="0"/>
              <a:t>SSLA Conference 2026 Sussex</a:t>
            </a:r>
          </a:p>
        </p:txBody>
      </p:sp>
    </p:spTree>
    <p:extLst>
      <p:ext uri="{BB962C8B-B14F-4D97-AF65-F5344CB8AC3E}">
        <p14:creationId xmlns:p14="http://schemas.microsoft.com/office/powerpoint/2010/main" val="37093702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134755" y="365125"/>
            <a:ext cx="11906451" cy="915035"/>
          </a:xfrm>
        </p:spPr>
        <p:txBody>
          <a:bodyPr/>
          <a:lstStyle/>
          <a:p>
            <a:r>
              <a:rPr lang="en-US" noProof="0" dirty="0"/>
              <a:t>Hofstede </a:t>
            </a:r>
            <a:r>
              <a:rPr lang="en-US" sz="3600" noProof="0" dirty="0"/>
              <a:t>(expected strength with green, surprising with red)</a:t>
            </a:r>
            <a:endParaRPr lang="en-US" noProof="0" dirty="0"/>
          </a:p>
        </p:txBody>
      </p:sp>
      <p:graphicFrame>
        <p:nvGraphicFramePr>
          <p:cNvPr id="5" name="Tartalom helye 4">
            <a:extLst>
              <a:ext uri="{FF2B5EF4-FFF2-40B4-BE49-F238E27FC236}">
                <a16:creationId xmlns:a16="http://schemas.microsoft.com/office/drawing/2014/main" id="{0AE46A5A-32FE-0D63-F739-3E76CF53888C}"/>
              </a:ext>
            </a:extLst>
          </p:cNvPr>
          <p:cNvGraphicFramePr>
            <a:graphicFrameLocks noGrp="1"/>
          </p:cNvGraphicFramePr>
          <p:nvPr>
            <p:ph idx="1"/>
            <p:extLst>
              <p:ext uri="{D42A27DB-BD31-4B8C-83A1-F6EECF244321}">
                <p14:modId xmlns:p14="http://schemas.microsoft.com/office/powerpoint/2010/main" val="3101157586"/>
              </p:ext>
            </p:extLst>
          </p:nvPr>
        </p:nvGraphicFramePr>
        <p:xfrm>
          <a:off x="134755" y="1421477"/>
          <a:ext cx="11906451" cy="4585568"/>
        </p:xfrm>
        <a:graphic>
          <a:graphicData uri="http://schemas.openxmlformats.org/drawingml/2006/table">
            <a:tbl>
              <a:tblPr firstRow="1" bandRow="1">
                <a:tableStyleId>{5C22544A-7EE6-4342-B048-85BDC9FD1C3A}</a:tableStyleId>
              </a:tblPr>
              <a:tblGrid>
                <a:gridCol w="3039731">
                  <a:extLst>
                    <a:ext uri="{9D8B030D-6E8A-4147-A177-3AD203B41FA5}">
                      <a16:colId xmlns:a16="http://schemas.microsoft.com/office/drawing/2014/main" val="3513104983"/>
                    </a:ext>
                  </a:extLst>
                </a:gridCol>
                <a:gridCol w="1111631">
                  <a:extLst>
                    <a:ext uri="{9D8B030D-6E8A-4147-A177-3AD203B41FA5}">
                      <a16:colId xmlns:a16="http://schemas.microsoft.com/office/drawing/2014/main" val="3911180876"/>
                    </a:ext>
                  </a:extLst>
                </a:gridCol>
                <a:gridCol w="1068039">
                  <a:extLst>
                    <a:ext uri="{9D8B030D-6E8A-4147-A177-3AD203B41FA5}">
                      <a16:colId xmlns:a16="http://schemas.microsoft.com/office/drawing/2014/main" val="90258363"/>
                    </a:ext>
                  </a:extLst>
                </a:gridCol>
                <a:gridCol w="1056269">
                  <a:extLst>
                    <a:ext uri="{9D8B030D-6E8A-4147-A177-3AD203B41FA5}">
                      <a16:colId xmlns:a16="http://schemas.microsoft.com/office/drawing/2014/main" val="3676926903"/>
                    </a:ext>
                  </a:extLst>
                </a:gridCol>
                <a:gridCol w="1039529">
                  <a:extLst>
                    <a:ext uri="{9D8B030D-6E8A-4147-A177-3AD203B41FA5}">
                      <a16:colId xmlns:a16="http://schemas.microsoft.com/office/drawing/2014/main" val="2752070548"/>
                    </a:ext>
                  </a:extLst>
                </a:gridCol>
                <a:gridCol w="1183907">
                  <a:extLst>
                    <a:ext uri="{9D8B030D-6E8A-4147-A177-3AD203B41FA5}">
                      <a16:colId xmlns:a16="http://schemas.microsoft.com/office/drawing/2014/main" val="4160332148"/>
                    </a:ext>
                  </a:extLst>
                </a:gridCol>
                <a:gridCol w="1223832">
                  <a:extLst>
                    <a:ext uri="{9D8B030D-6E8A-4147-A177-3AD203B41FA5}">
                      <a16:colId xmlns:a16="http://schemas.microsoft.com/office/drawing/2014/main" val="3896973210"/>
                    </a:ext>
                  </a:extLst>
                </a:gridCol>
                <a:gridCol w="1017645">
                  <a:extLst>
                    <a:ext uri="{9D8B030D-6E8A-4147-A177-3AD203B41FA5}">
                      <a16:colId xmlns:a16="http://schemas.microsoft.com/office/drawing/2014/main" val="3094832917"/>
                    </a:ext>
                  </a:extLst>
                </a:gridCol>
                <a:gridCol w="1165868">
                  <a:extLst>
                    <a:ext uri="{9D8B030D-6E8A-4147-A177-3AD203B41FA5}">
                      <a16:colId xmlns:a16="http://schemas.microsoft.com/office/drawing/2014/main" val="1511050153"/>
                    </a:ext>
                  </a:extLst>
                </a:gridCol>
              </a:tblGrid>
              <a:tr h="560706">
                <a:tc>
                  <a:txBody>
                    <a:bodyPr/>
                    <a:lstStyle/>
                    <a:p>
                      <a:r>
                        <a:rPr lang="en-US" sz="1800" noProof="0" dirty="0"/>
                        <a:t>Dimensions</a:t>
                      </a:r>
                    </a:p>
                  </a:txBody>
                  <a:tcPr/>
                </a:tc>
                <a:tc gridSpan="2">
                  <a:txBody>
                    <a:bodyPr/>
                    <a:lstStyle/>
                    <a:p>
                      <a:r>
                        <a:rPr lang="en-US" sz="1800" noProof="0" dirty="0"/>
                        <a:t>Overall WJP</a:t>
                      </a:r>
                    </a:p>
                  </a:txBody>
                  <a:tcPr/>
                </a:tc>
                <a:tc hMerge="1">
                  <a:txBody>
                    <a:bodyPr/>
                    <a:lstStyle/>
                    <a:p>
                      <a:endParaRPr lang="en-GB" dirty="0"/>
                    </a:p>
                  </a:txBody>
                  <a:tcPr/>
                </a:tc>
                <a:tc gridSpan="2">
                  <a:txBody>
                    <a:bodyPr/>
                    <a:lstStyle/>
                    <a:p>
                      <a:r>
                        <a:rPr lang="en-US" sz="1800" noProof="0" dirty="0"/>
                        <a:t>Formal Rol</a:t>
                      </a:r>
                    </a:p>
                  </a:txBody>
                  <a:tcPr/>
                </a:tc>
                <a:tc hMerge="1">
                  <a:txBody>
                    <a:bodyPr/>
                    <a:lstStyle/>
                    <a:p>
                      <a:endParaRPr lang="en-GB" dirty="0"/>
                    </a:p>
                  </a:txBody>
                  <a:tcPr/>
                </a:tc>
                <a:tc gridSpan="2">
                  <a:txBody>
                    <a:bodyPr/>
                    <a:lstStyle/>
                    <a:p>
                      <a:r>
                        <a:rPr lang="en-US" sz="1800" noProof="0" dirty="0"/>
                        <a:t>Substantive RoL</a:t>
                      </a:r>
                    </a:p>
                  </a:txBody>
                  <a:tcPr/>
                </a:tc>
                <a:tc hMerge="1">
                  <a:txBody>
                    <a:bodyPr/>
                    <a:lstStyle/>
                    <a:p>
                      <a:endParaRPr lang="en-GB" dirty="0"/>
                    </a:p>
                  </a:txBody>
                  <a:tcPr/>
                </a:tc>
                <a:tc gridSpan="2">
                  <a:txBody>
                    <a:bodyPr/>
                    <a:lstStyle/>
                    <a:p>
                      <a:r>
                        <a:rPr lang="en-US" sz="1800" noProof="0" dirty="0"/>
                        <a:t>Democracy in RoL</a:t>
                      </a:r>
                    </a:p>
                  </a:txBody>
                  <a:tcPr/>
                </a:tc>
                <a:tc hMerge="1">
                  <a:txBody>
                    <a:bodyPr/>
                    <a:lstStyle/>
                    <a:p>
                      <a:endParaRPr lang="en-GB" dirty="0"/>
                    </a:p>
                  </a:txBody>
                  <a:tcPr/>
                </a:tc>
                <a:extLst>
                  <a:ext uri="{0D108BD9-81ED-4DB2-BD59-A6C34878D82A}">
                    <a16:rowId xmlns:a16="http://schemas.microsoft.com/office/drawing/2014/main" val="2510565121"/>
                  </a:ext>
                </a:extLst>
              </a:tr>
              <a:tr h="445558">
                <a:tc>
                  <a:txBody>
                    <a:bodyPr/>
                    <a:lstStyle/>
                    <a:p>
                      <a:pPr marL="38100" marR="38100" indent="50800" algn="l">
                        <a:lnSpc>
                          <a:spcPts val="1600"/>
                        </a:lnSpc>
                        <a:spcAft>
                          <a:spcPts val="800"/>
                        </a:spcAft>
                        <a:buNone/>
                      </a:pPr>
                      <a:endParaRPr lang="en-US" sz="1800" b="1"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r>
                        <a:rPr lang="en-US" sz="1800" b="1" noProof="0" dirty="0"/>
                        <a:t>Corr.</a:t>
                      </a:r>
                    </a:p>
                  </a:txBody>
                  <a:tcPr/>
                </a:tc>
                <a:tc>
                  <a:txBody>
                    <a:bodyPr/>
                    <a:lstStyle/>
                    <a:p>
                      <a:r>
                        <a:rPr lang="en-US" sz="1800" b="1" noProof="0" dirty="0"/>
                        <a:t>Part</a:t>
                      </a:r>
                    </a:p>
                  </a:txBody>
                  <a:tcPr/>
                </a:tc>
                <a:tc>
                  <a:txBody>
                    <a:bodyPr/>
                    <a:lstStyle/>
                    <a:p>
                      <a:r>
                        <a:rPr lang="en-US" sz="1800" b="1" noProof="0" dirty="0"/>
                        <a:t>Corr.</a:t>
                      </a:r>
                    </a:p>
                  </a:txBody>
                  <a:tcPr/>
                </a:tc>
                <a:tc>
                  <a:txBody>
                    <a:bodyPr/>
                    <a:lstStyle/>
                    <a:p>
                      <a:r>
                        <a:rPr lang="en-US" sz="1800" b="1" noProof="0" dirty="0"/>
                        <a:t>Part</a:t>
                      </a:r>
                    </a:p>
                  </a:txBody>
                  <a:tcPr/>
                </a:tc>
                <a:tc>
                  <a:txBody>
                    <a:bodyPr/>
                    <a:lstStyle/>
                    <a:p>
                      <a:r>
                        <a:rPr lang="en-US" sz="1800" b="1" noProof="0" dirty="0"/>
                        <a:t>Corr.</a:t>
                      </a:r>
                    </a:p>
                  </a:txBody>
                  <a:tcPr/>
                </a:tc>
                <a:tc>
                  <a:txBody>
                    <a:bodyPr/>
                    <a:lstStyle/>
                    <a:p>
                      <a:r>
                        <a:rPr lang="en-US" sz="1800" b="1" noProof="0" dirty="0"/>
                        <a:t>Part</a:t>
                      </a:r>
                    </a:p>
                  </a:txBody>
                  <a:tcPr/>
                </a:tc>
                <a:tc>
                  <a:txBody>
                    <a:bodyPr/>
                    <a:lstStyle/>
                    <a:p>
                      <a:r>
                        <a:rPr lang="en-US" sz="1800" b="1" noProof="0" dirty="0"/>
                        <a:t>Corr.</a:t>
                      </a:r>
                    </a:p>
                  </a:txBody>
                  <a:tcPr/>
                </a:tc>
                <a:tc>
                  <a:txBody>
                    <a:bodyPr/>
                    <a:lstStyle/>
                    <a:p>
                      <a:r>
                        <a:rPr lang="en-US" sz="1800" b="1" noProof="0" dirty="0"/>
                        <a:t>Part</a:t>
                      </a:r>
                    </a:p>
                  </a:txBody>
                  <a:tcPr/>
                </a:tc>
                <a:extLst>
                  <a:ext uri="{0D108BD9-81ED-4DB2-BD59-A6C34878D82A}">
                    <a16:rowId xmlns:a16="http://schemas.microsoft.com/office/drawing/2014/main" val="89740262"/>
                  </a:ext>
                </a:extLst>
              </a:tr>
              <a:tr h="614473">
                <a:tc>
                  <a:txBody>
                    <a:bodyPr/>
                    <a:lstStyle/>
                    <a:p>
                      <a:pPr marL="38100" marR="38100" indent="50800" algn="l">
                        <a:lnSpc>
                          <a:spcPts val="1600"/>
                        </a:lnSpc>
                        <a:spcAft>
                          <a:spcPts val="800"/>
                        </a:spcAft>
                        <a:buNone/>
                      </a:pPr>
                      <a:r>
                        <a:rPr lang="en-US" sz="18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Power Distance !!!</a:t>
                      </a:r>
                      <a:r>
                        <a:rPr lang="en-US" sz="1800" b="1" kern="100" noProof="0" dirty="0">
                          <a:solidFill>
                            <a:srgbClr val="000000"/>
                          </a:solidFill>
                          <a:effectLst/>
                          <a:highlight>
                            <a:srgbClr val="008000"/>
                          </a:highlight>
                          <a:latin typeface="Arial" panose="020B0604020202020204" pitchFamily="34" charset="0"/>
                          <a:ea typeface="Calibri" panose="020F0502020204030204" pitchFamily="34" charset="0"/>
                          <a:cs typeface="Times New Roman" panose="02020603050405020304" pitchFamily="18" charset="0"/>
                        </a:rPr>
                        <a:t>-</a:t>
                      </a:r>
                      <a:endParaRPr lang="en-US" sz="1800" b="1" kern="100" noProof="0" dirty="0">
                        <a:effectLst/>
                        <a:highlight>
                          <a:srgbClr val="008000"/>
                        </a:highligh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solidFill>
                      <a:schemeClr val="accent6">
                        <a:lumMod val="40000"/>
                        <a:lumOff val="60000"/>
                      </a:schemeClr>
                    </a:solidFill>
                  </a:tcPr>
                </a:tc>
                <a:tc>
                  <a:txBody>
                    <a:bodyPr/>
                    <a:lstStyle/>
                    <a:p>
                      <a:pPr marL="0" marR="38100" indent="144463" algn="r">
                        <a:lnSpc>
                          <a:spcPts val="3000"/>
                        </a:lnSpc>
                        <a:spcAft>
                          <a:spcPts val="800"/>
                        </a:spcAft>
                        <a:buNone/>
                      </a:pPr>
                      <a:r>
                        <a:rPr lang="en-US" sz="18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-.653</a:t>
                      </a:r>
                      <a:endParaRPr lang="en-US" sz="18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40000"/>
                        <a:lumOff val="60000"/>
                      </a:schemeClr>
                    </a:solidFill>
                  </a:tcPr>
                </a:tc>
                <a:tc>
                  <a:txBody>
                    <a:bodyPr/>
                    <a:lstStyle/>
                    <a:p>
                      <a:pPr marL="0" marR="38100" indent="450215" algn="r">
                        <a:lnSpc>
                          <a:spcPts val="3000"/>
                        </a:lnSpc>
                        <a:spcAft>
                          <a:spcPts val="800"/>
                        </a:spcAft>
                        <a:buNone/>
                      </a:pPr>
                      <a:r>
                        <a:rPr lang="en-US" sz="18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-.296</a:t>
                      </a:r>
                      <a:endParaRPr lang="en-US" sz="18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40000"/>
                        <a:lumOff val="60000"/>
                      </a:schemeClr>
                    </a:solidFill>
                  </a:tcPr>
                </a:tc>
                <a:tc>
                  <a:txBody>
                    <a:bodyPr/>
                    <a:lstStyle/>
                    <a:p>
                      <a:pPr marL="0" marR="38100" indent="450215" algn="r">
                        <a:lnSpc>
                          <a:spcPts val="3000"/>
                        </a:lnSpc>
                        <a:spcAft>
                          <a:spcPts val="800"/>
                        </a:spcAft>
                        <a:buNone/>
                      </a:pPr>
                      <a:r>
                        <a:rPr lang="en-US" sz="18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-.657</a:t>
                      </a:r>
                      <a:endParaRPr lang="en-US" sz="18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40000"/>
                        <a:lumOff val="60000"/>
                      </a:schemeClr>
                    </a:solidFill>
                  </a:tcPr>
                </a:tc>
                <a:tc>
                  <a:txBody>
                    <a:bodyPr/>
                    <a:lstStyle/>
                    <a:p>
                      <a:pPr marL="0" marR="38100" indent="450215" algn="r">
                        <a:lnSpc>
                          <a:spcPts val="3000"/>
                        </a:lnSpc>
                        <a:spcAft>
                          <a:spcPts val="800"/>
                        </a:spcAft>
                        <a:buNone/>
                      </a:pPr>
                      <a:r>
                        <a:rPr lang="en-US" sz="18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-.291</a:t>
                      </a:r>
                      <a:endParaRPr lang="en-US" sz="18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40000"/>
                        <a:lumOff val="60000"/>
                      </a:schemeClr>
                    </a:solidFill>
                  </a:tcPr>
                </a:tc>
                <a:tc>
                  <a:txBody>
                    <a:bodyPr/>
                    <a:lstStyle/>
                    <a:p>
                      <a:pPr marL="0" marR="38100" indent="450215" algn="r">
                        <a:lnSpc>
                          <a:spcPts val="3000"/>
                        </a:lnSpc>
                        <a:spcAft>
                          <a:spcPts val="800"/>
                        </a:spcAft>
                        <a:buNone/>
                      </a:pPr>
                      <a:r>
                        <a:rPr lang="en-US" sz="18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-.603</a:t>
                      </a:r>
                      <a:endParaRPr lang="en-US" sz="18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40000"/>
                        <a:lumOff val="60000"/>
                      </a:schemeClr>
                    </a:solidFill>
                  </a:tcPr>
                </a:tc>
                <a:tc>
                  <a:txBody>
                    <a:bodyPr/>
                    <a:lstStyle/>
                    <a:p>
                      <a:pPr marL="0" marR="38100" indent="450215" algn="r">
                        <a:lnSpc>
                          <a:spcPts val="3000"/>
                        </a:lnSpc>
                        <a:spcAft>
                          <a:spcPts val="800"/>
                        </a:spcAft>
                        <a:buNone/>
                      </a:pPr>
                      <a:r>
                        <a:rPr lang="en-US" sz="18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-.306</a:t>
                      </a:r>
                      <a:endParaRPr lang="en-US" sz="18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40000"/>
                        <a:lumOff val="60000"/>
                      </a:schemeClr>
                    </a:solidFill>
                  </a:tcPr>
                </a:tc>
                <a:tc>
                  <a:txBody>
                    <a:bodyPr/>
                    <a:lstStyle/>
                    <a:p>
                      <a:pPr marL="0" marR="38100" indent="450215" algn="r">
                        <a:lnSpc>
                          <a:spcPts val="3000"/>
                        </a:lnSpc>
                        <a:spcAft>
                          <a:spcPts val="800"/>
                        </a:spcAft>
                        <a:buNone/>
                      </a:pPr>
                      <a:r>
                        <a:rPr lang="en-US" sz="18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-.626</a:t>
                      </a:r>
                      <a:endParaRPr lang="en-US" sz="18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40000"/>
                        <a:lumOff val="60000"/>
                      </a:schemeClr>
                    </a:solidFill>
                  </a:tcPr>
                </a:tc>
                <a:tc>
                  <a:txBody>
                    <a:bodyPr/>
                    <a:lstStyle/>
                    <a:p>
                      <a:pPr marL="0" marR="38100" indent="450215" algn="r">
                        <a:lnSpc>
                          <a:spcPts val="3000"/>
                        </a:lnSpc>
                        <a:spcAft>
                          <a:spcPts val="800"/>
                        </a:spcAft>
                        <a:buNone/>
                      </a:pPr>
                      <a:r>
                        <a:rPr lang="en-US" sz="18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-.276</a:t>
                      </a:r>
                      <a:endParaRPr lang="en-US" sz="18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40000"/>
                        <a:lumOff val="60000"/>
                      </a:schemeClr>
                    </a:solidFill>
                  </a:tcPr>
                </a:tc>
                <a:extLst>
                  <a:ext uri="{0D108BD9-81ED-4DB2-BD59-A6C34878D82A}">
                    <a16:rowId xmlns:a16="http://schemas.microsoft.com/office/drawing/2014/main" val="693303270"/>
                  </a:ext>
                </a:extLst>
              </a:tr>
              <a:tr h="560706">
                <a:tc>
                  <a:txBody>
                    <a:bodyPr/>
                    <a:lstStyle/>
                    <a:p>
                      <a:pPr marL="38100" marR="38100" indent="50800" algn="l">
                        <a:lnSpc>
                          <a:spcPts val="1600"/>
                        </a:lnSpc>
                        <a:spcAft>
                          <a:spcPts val="800"/>
                        </a:spcAft>
                        <a:buNone/>
                      </a:pPr>
                      <a:r>
                        <a:rPr lang="en-US" sz="18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Collectivism-Individualism !!!</a:t>
                      </a:r>
                      <a:r>
                        <a:rPr lang="en-US" sz="1800" kern="100" noProof="0" dirty="0">
                          <a:solidFill>
                            <a:srgbClr val="000000"/>
                          </a:solidFill>
                          <a:effectLst/>
                          <a:highlight>
                            <a:srgbClr val="008000"/>
                          </a:highlight>
                          <a:latin typeface="Arial" panose="020B0604020202020204" pitchFamily="34" charset="0"/>
                          <a:ea typeface="Calibri" panose="020F0502020204030204" pitchFamily="34" charset="0"/>
                          <a:cs typeface="Times New Roman" panose="02020603050405020304" pitchFamily="18" charset="0"/>
                        </a:rPr>
                        <a:t>+</a:t>
                      </a:r>
                      <a:endParaRPr lang="en-US" sz="1800" kern="100" noProof="0" dirty="0">
                        <a:effectLst/>
                        <a:highlight>
                          <a:srgbClr val="008000"/>
                        </a:highligh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solidFill>
                      <a:schemeClr val="accent6">
                        <a:lumMod val="40000"/>
                        <a:lumOff val="60000"/>
                      </a:schemeClr>
                    </a:solidFill>
                  </a:tcPr>
                </a:tc>
                <a:tc>
                  <a:txBody>
                    <a:bodyPr/>
                    <a:lstStyle/>
                    <a:p>
                      <a:pPr marL="0" marR="38100" indent="450215" algn="r">
                        <a:lnSpc>
                          <a:spcPts val="3000"/>
                        </a:lnSpc>
                        <a:spcAft>
                          <a:spcPts val="800"/>
                        </a:spcAft>
                        <a:buNone/>
                      </a:pPr>
                      <a:r>
                        <a:rPr lang="en-US" sz="18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.629</a:t>
                      </a:r>
                      <a:endParaRPr lang="en-US" sz="18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40000"/>
                        <a:lumOff val="60000"/>
                      </a:schemeClr>
                    </a:solidFill>
                  </a:tcPr>
                </a:tc>
                <a:tc>
                  <a:txBody>
                    <a:bodyPr/>
                    <a:lstStyle/>
                    <a:p>
                      <a:pPr marL="0" marR="38100" indent="450215" algn="r">
                        <a:lnSpc>
                          <a:spcPts val="3000"/>
                        </a:lnSpc>
                        <a:spcAft>
                          <a:spcPts val="800"/>
                        </a:spcAft>
                        <a:buNone/>
                      </a:pPr>
                      <a:r>
                        <a:rPr lang="en-US" sz="18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.187</a:t>
                      </a:r>
                      <a:endParaRPr lang="en-US" sz="18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40000"/>
                        <a:lumOff val="60000"/>
                      </a:schemeClr>
                    </a:solidFill>
                  </a:tcPr>
                </a:tc>
                <a:tc>
                  <a:txBody>
                    <a:bodyPr/>
                    <a:lstStyle/>
                    <a:p>
                      <a:pPr marL="0" marR="38100" indent="450215" algn="r">
                        <a:lnSpc>
                          <a:spcPts val="3000"/>
                        </a:lnSpc>
                        <a:spcAft>
                          <a:spcPts val="800"/>
                        </a:spcAft>
                        <a:buNone/>
                      </a:pPr>
                      <a:r>
                        <a:rPr lang="en-US" sz="18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.629</a:t>
                      </a:r>
                      <a:endParaRPr lang="en-US" sz="18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40000"/>
                        <a:lumOff val="60000"/>
                      </a:schemeClr>
                    </a:solidFill>
                  </a:tcPr>
                </a:tc>
                <a:tc>
                  <a:txBody>
                    <a:bodyPr/>
                    <a:lstStyle/>
                    <a:p>
                      <a:pPr marL="0" marR="38100" indent="450215" algn="r">
                        <a:lnSpc>
                          <a:spcPts val="3000"/>
                        </a:lnSpc>
                        <a:spcAft>
                          <a:spcPts val="800"/>
                        </a:spcAft>
                        <a:buNone/>
                      </a:pPr>
                      <a:r>
                        <a:rPr lang="en-US" sz="18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.190</a:t>
                      </a:r>
                      <a:endParaRPr lang="en-US" sz="18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40000"/>
                        <a:lumOff val="60000"/>
                      </a:schemeClr>
                    </a:solidFill>
                  </a:tcPr>
                </a:tc>
                <a:tc>
                  <a:txBody>
                    <a:bodyPr/>
                    <a:lstStyle/>
                    <a:p>
                      <a:pPr marL="0" marR="38100" indent="450215" algn="r">
                        <a:lnSpc>
                          <a:spcPts val="3000"/>
                        </a:lnSpc>
                        <a:spcAft>
                          <a:spcPts val="800"/>
                        </a:spcAft>
                        <a:buNone/>
                      </a:pPr>
                      <a:r>
                        <a:rPr lang="en-US" sz="18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.550</a:t>
                      </a:r>
                      <a:endParaRPr lang="en-US" sz="18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40000"/>
                        <a:lumOff val="60000"/>
                      </a:schemeClr>
                    </a:solidFill>
                  </a:tcPr>
                </a:tc>
                <a:tc>
                  <a:txBody>
                    <a:bodyPr/>
                    <a:lstStyle/>
                    <a:p>
                      <a:pPr marL="0" marR="38100" indent="450215" algn="r">
                        <a:lnSpc>
                          <a:spcPts val="3000"/>
                        </a:lnSpc>
                        <a:spcAft>
                          <a:spcPts val="800"/>
                        </a:spcAft>
                        <a:buNone/>
                      </a:pPr>
                      <a:r>
                        <a:rPr lang="en-US" sz="18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.132</a:t>
                      </a:r>
                      <a:endParaRPr lang="en-US" sz="18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40000"/>
                        <a:lumOff val="60000"/>
                      </a:schemeClr>
                    </a:solidFill>
                  </a:tcPr>
                </a:tc>
                <a:tc>
                  <a:txBody>
                    <a:bodyPr/>
                    <a:lstStyle/>
                    <a:p>
                      <a:pPr marL="0" marR="38100" indent="450215" algn="r">
                        <a:lnSpc>
                          <a:spcPts val="3000"/>
                        </a:lnSpc>
                        <a:spcAft>
                          <a:spcPts val="800"/>
                        </a:spcAft>
                        <a:buNone/>
                      </a:pPr>
                      <a:r>
                        <a:rPr lang="en-US" sz="18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.588</a:t>
                      </a:r>
                      <a:endParaRPr lang="en-US" sz="18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40000"/>
                        <a:lumOff val="60000"/>
                      </a:schemeClr>
                    </a:solidFill>
                  </a:tcPr>
                </a:tc>
                <a:tc>
                  <a:txBody>
                    <a:bodyPr/>
                    <a:lstStyle/>
                    <a:p>
                      <a:pPr marL="0" marR="38100" indent="450215" algn="r">
                        <a:lnSpc>
                          <a:spcPts val="3000"/>
                        </a:lnSpc>
                        <a:spcAft>
                          <a:spcPts val="800"/>
                        </a:spcAft>
                        <a:buNone/>
                      </a:pPr>
                      <a:r>
                        <a:rPr lang="en-US" sz="18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.173</a:t>
                      </a:r>
                      <a:endParaRPr lang="en-US" sz="18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6">
                        <a:lumMod val="40000"/>
                        <a:lumOff val="60000"/>
                      </a:schemeClr>
                    </a:solidFill>
                  </a:tcPr>
                </a:tc>
                <a:extLst>
                  <a:ext uri="{0D108BD9-81ED-4DB2-BD59-A6C34878D82A}">
                    <a16:rowId xmlns:a16="http://schemas.microsoft.com/office/drawing/2014/main" val="2913099986"/>
                  </a:ext>
                </a:extLst>
              </a:tr>
              <a:tr h="614473">
                <a:tc>
                  <a:txBody>
                    <a:bodyPr/>
                    <a:lstStyle/>
                    <a:p>
                      <a:pPr marL="38100" marR="38100" indent="50800" algn="l">
                        <a:lnSpc>
                          <a:spcPts val="1600"/>
                        </a:lnSpc>
                        <a:spcAft>
                          <a:spcPts val="800"/>
                        </a:spcAft>
                        <a:buNone/>
                      </a:pPr>
                      <a:r>
                        <a:rPr lang="en-US" sz="1800" kern="100" noProof="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Feminity</a:t>
                      </a:r>
                      <a:r>
                        <a:rPr lang="en-US" sz="18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-Masculinity (Success)</a:t>
                      </a:r>
                      <a:endParaRPr lang="en-US" sz="18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0" marR="38100" indent="450215" algn="r">
                        <a:lnSpc>
                          <a:spcPts val="3000"/>
                        </a:lnSpc>
                        <a:spcAft>
                          <a:spcPts val="800"/>
                        </a:spcAft>
                        <a:buNone/>
                      </a:pPr>
                      <a:r>
                        <a:rPr lang="en-US" sz="18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-.186</a:t>
                      </a:r>
                      <a:endParaRPr lang="en-US" sz="18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0" marR="38100" indent="450215" algn="r">
                        <a:lnSpc>
                          <a:spcPts val="3000"/>
                        </a:lnSpc>
                        <a:spcAft>
                          <a:spcPts val="800"/>
                        </a:spcAft>
                        <a:buNone/>
                      </a:pPr>
                      <a:r>
                        <a:rPr lang="en-US" sz="18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-.137</a:t>
                      </a:r>
                      <a:endParaRPr lang="en-US" sz="18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0" marR="38100" indent="450215" algn="r">
                        <a:lnSpc>
                          <a:spcPts val="3000"/>
                        </a:lnSpc>
                        <a:spcAft>
                          <a:spcPts val="800"/>
                        </a:spcAft>
                        <a:buNone/>
                      </a:pPr>
                      <a:r>
                        <a:rPr lang="en-US" sz="18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-.209</a:t>
                      </a:r>
                      <a:endParaRPr lang="en-US" sz="18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0" marR="38100" indent="450215" algn="r">
                        <a:lnSpc>
                          <a:spcPts val="3000"/>
                        </a:lnSpc>
                        <a:spcAft>
                          <a:spcPts val="800"/>
                        </a:spcAft>
                        <a:buNone/>
                      </a:pPr>
                      <a:r>
                        <a:rPr lang="en-US" sz="18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-.164</a:t>
                      </a:r>
                      <a:endParaRPr lang="en-US" sz="18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0" marR="38100" indent="450215" algn="r">
                        <a:lnSpc>
                          <a:spcPts val="3000"/>
                        </a:lnSpc>
                        <a:spcAft>
                          <a:spcPts val="800"/>
                        </a:spcAft>
                        <a:buNone/>
                      </a:pPr>
                      <a:r>
                        <a:rPr lang="en-US" sz="18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-.214</a:t>
                      </a:r>
                      <a:endParaRPr lang="en-US" sz="18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0" marR="38100" indent="450215" algn="r">
                        <a:lnSpc>
                          <a:spcPts val="3000"/>
                        </a:lnSpc>
                        <a:spcAft>
                          <a:spcPts val="800"/>
                        </a:spcAft>
                        <a:buNone/>
                      </a:pPr>
                      <a:r>
                        <a:rPr lang="en-US" sz="18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-.151</a:t>
                      </a:r>
                      <a:endParaRPr lang="en-US" sz="18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0" marR="38100" indent="450215" algn="r">
                        <a:lnSpc>
                          <a:spcPts val="3000"/>
                        </a:lnSpc>
                        <a:spcAft>
                          <a:spcPts val="800"/>
                        </a:spcAft>
                        <a:buNone/>
                      </a:pPr>
                      <a:r>
                        <a:rPr lang="en-US" sz="18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-.165</a:t>
                      </a:r>
                      <a:endParaRPr lang="en-US" sz="18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0" marR="38100" indent="450215" algn="r">
                        <a:lnSpc>
                          <a:spcPts val="3000"/>
                        </a:lnSpc>
                        <a:spcAft>
                          <a:spcPts val="800"/>
                        </a:spcAft>
                        <a:buNone/>
                      </a:pPr>
                      <a:r>
                        <a:rPr lang="en-US" sz="18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-.116</a:t>
                      </a:r>
                      <a:endParaRPr lang="en-US" sz="18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742321034"/>
                  </a:ext>
                </a:extLst>
              </a:tr>
              <a:tr h="614473">
                <a:tc>
                  <a:txBody>
                    <a:bodyPr/>
                    <a:lstStyle/>
                    <a:p>
                      <a:pPr marL="38100" marR="38100" indent="50800" algn="l">
                        <a:lnSpc>
                          <a:spcPts val="1600"/>
                        </a:lnSpc>
                        <a:spcAft>
                          <a:spcPts val="800"/>
                        </a:spcAft>
                        <a:buNone/>
                      </a:pPr>
                      <a:r>
                        <a:rPr lang="en-US" sz="1800" kern="100" noProof="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Uncertanity</a:t>
                      </a:r>
                      <a:r>
                        <a:rPr lang="en-US" sz="18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Avoidance </a:t>
                      </a:r>
                      <a:r>
                        <a:rPr lang="en-US" sz="1800" kern="100" noProof="0" dirty="0">
                          <a:solidFill>
                            <a:srgbClr val="000000"/>
                          </a:solidFill>
                          <a:effectLst/>
                          <a:highlight>
                            <a:srgbClr val="C0C0C0"/>
                          </a:highlight>
                          <a:latin typeface="Arial" panose="020B0604020202020204" pitchFamily="34" charset="0"/>
                          <a:ea typeface="Calibri" panose="020F0502020204030204" pitchFamily="34" charset="0"/>
                          <a:cs typeface="Times New Roman" panose="02020603050405020304" pitchFamily="18" charset="0"/>
                        </a:rPr>
                        <a:t>↓-</a:t>
                      </a:r>
                      <a:endParaRPr lang="en-US" sz="1800" kern="100" noProof="0" dirty="0">
                        <a:effectLst/>
                        <a:highlight>
                          <a:srgbClr val="C0C0C0"/>
                        </a:highligh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solidFill>
                      <a:srgbClr val="FF0000"/>
                    </a:solidFill>
                  </a:tcPr>
                </a:tc>
                <a:tc>
                  <a:txBody>
                    <a:bodyPr/>
                    <a:lstStyle/>
                    <a:p>
                      <a:pPr marL="0" marR="38100" indent="450215" algn="r">
                        <a:lnSpc>
                          <a:spcPts val="3000"/>
                        </a:lnSpc>
                        <a:spcAft>
                          <a:spcPts val="800"/>
                        </a:spcAft>
                        <a:buNone/>
                      </a:pPr>
                      <a:r>
                        <a:rPr lang="en-US" sz="18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-.139</a:t>
                      </a:r>
                      <a:endParaRPr lang="en-US" sz="18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rgbClr val="FF0000"/>
                    </a:solidFill>
                  </a:tcPr>
                </a:tc>
                <a:tc>
                  <a:txBody>
                    <a:bodyPr/>
                    <a:lstStyle/>
                    <a:p>
                      <a:pPr marL="0" marR="38100" indent="450215" algn="r">
                        <a:lnSpc>
                          <a:spcPts val="3000"/>
                        </a:lnSpc>
                        <a:spcAft>
                          <a:spcPts val="800"/>
                        </a:spcAft>
                        <a:buNone/>
                      </a:pPr>
                      <a:r>
                        <a:rPr lang="en-US" sz="18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.001</a:t>
                      </a:r>
                      <a:endParaRPr lang="en-US" sz="18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rgbClr val="FF0000"/>
                    </a:solidFill>
                  </a:tcPr>
                </a:tc>
                <a:tc>
                  <a:txBody>
                    <a:bodyPr/>
                    <a:lstStyle/>
                    <a:p>
                      <a:pPr marL="0" marR="38100" indent="450215" algn="r">
                        <a:lnSpc>
                          <a:spcPts val="3000"/>
                        </a:lnSpc>
                        <a:spcAft>
                          <a:spcPts val="800"/>
                        </a:spcAft>
                        <a:buNone/>
                      </a:pPr>
                      <a:r>
                        <a:rPr lang="en-US" sz="18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-.184</a:t>
                      </a:r>
                      <a:endParaRPr lang="en-US" sz="18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rgbClr val="FF0000"/>
                    </a:solidFill>
                  </a:tcPr>
                </a:tc>
                <a:tc>
                  <a:txBody>
                    <a:bodyPr/>
                    <a:lstStyle/>
                    <a:p>
                      <a:pPr marL="0" marR="38100" indent="450215" algn="r">
                        <a:lnSpc>
                          <a:spcPts val="3000"/>
                        </a:lnSpc>
                        <a:spcAft>
                          <a:spcPts val="800"/>
                        </a:spcAft>
                        <a:buNone/>
                      </a:pPr>
                      <a:r>
                        <a:rPr lang="en-US" sz="18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-.044</a:t>
                      </a:r>
                      <a:endParaRPr lang="en-US" sz="18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rgbClr val="FF0000"/>
                    </a:solidFill>
                  </a:tcPr>
                </a:tc>
                <a:tc>
                  <a:txBody>
                    <a:bodyPr/>
                    <a:lstStyle/>
                    <a:p>
                      <a:pPr marL="0" marR="38100" indent="450215" algn="r">
                        <a:lnSpc>
                          <a:spcPts val="3000"/>
                        </a:lnSpc>
                        <a:spcAft>
                          <a:spcPts val="800"/>
                        </a:spcAft>
                        <a:buNone/>
                      </a:pPr>
                      <a:r>
                        <a:rPr lang="en-US" sz="18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-.011</a:t>
                      </a:r>
                      <a:endParaRPr lang="en-US" sz="18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rgbClr val="FF0000"/>
                    </a:solidFill>
                  </a:tcPr>
                </a:tc>
                <a:tc>
                  <a:txBody>
                    <a:bodyPr/>
                    <a:lstStyle/>
                    <a:p>
                      <a:pPr marL="0" marR="38100" indent="450215" algn="r">
                        <a:lnSpc>
                          <a:spcPts val="3000"/>
                        </a:lnSpc>
                        <a:spcAft>
                          <a:spcPts val="800"/>
                        </a:spcAft>
                        <a:buNone/>
                      </a:pPr>
                      <a:r>
                        <a:rPr lang="en-US" sz="18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.110</a:t>
                      </a:r>
                      <a:endParaRPr lang="en-US" sz="18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rgbClr val="FF0000"/>
                    </a:solidFill>
                  </a:tcPr>
                </a:tc>
                <a:tc>
                  <a:txBody>
                    <a:bodyPr/>
                    <a:lstStyle/>
                    <a:p>
                      <a:pPr marL="0" marR="38100" indent="450215" algn="r">
                        <a:lnSpc>
                          <a:spcPts val="3000"/>
                        </a:lnSpc>
                        <a:spcAft>
                          <a:spcPts val="800"/>
                        </a:spcAft>
                        <a:buNone/>
                      </a:pPr>
                      <a:r>
                        <a:rPr lang="en-US" sz="18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-.077</a:t>
                      </a:r>
                      <a:endParaRPr lang="en-US" sz="18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rgbClr val="FF0000"/>
                    </a:solidFill>
                  </a:tcPr>
                </a:tc>
                <a:tc>
                  <a:txBody>
                    <a:bodyPr/>
                    <a:lstStyle/>
                    <a:p>
                      <a:pPr marL="0" marR="38100" indent="450215" algn="r">
                        <a:lnSpc>
                          <a:spcPts val="3000"/>
                        </a:lnSpc>
                        <a:spcAft>
                          <a:spcPts val="800"/>
                        </a:spcAft>
                        <a:buNone/>
                      </a:pPr>
                      <a:r>
                        <a:rPr lang="en-US" sz="18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.054</a:t>
                      </a:r>
                      <a:endParaRPr lang="en-US" sz="18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rgbClr val="FF0000"/>
                    </a:solidFill>
                  </a:tcPr>
                </a:tc>
                <a:extLst>
                  <a:ext uri="{0D108BD9-81ED-4DB2-BD59-A6C34878D82A}">
                    <a16:rowId xmlns:a16="http://schemas.microsoft.com/office/drawing/2014/main" val="3621368487"/>
                  </a:ext>
                </a:extLst>
              </a:tr>
              <a:tr h="614473">
                <a:tc>
                  <a:txBody>
                    <a:bodyPr/>
                    <a:lstStyle/>
                    <a:p>
                      <a:pPr marL="38100" marR="38100" indent="50800" algn="l">
                        <a:lnSpc>
                          <a:spcPts val="1600"/>
                        </a:lnSpc>
                        <a:spcAft>
                          <a:spcPts val="800"/>
                        </a:spcAft>
                        <a:buNone/>
                      </a:pPr>
                      <a:r>
                        <a:rPr lang="en-US" sz="18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Long-term Orientation </a:t>
                      </a:r>
                      <a:r>
                        <a:rPr lang="en-US" sz="1800" kern="100" noProof="0" dirty="0">
                          <a:solidFill>
                            <a:srgbClr val="000000"/>
                          </a:solidFill>
                          <a:effectLst/>
                          <a:highlight>
                            <a:srgbClr val="FF0000"/>
                          </a:highlight>
                          <a:latin typeface="Arial" panose="020B0604020202020204" pitchFamily="34" charset="0"/>
                          <a:ea typeface="Calibri" panose="020F0502020204030204" pitchFamily="34" charset="0"/>
                          <a:cs typeface="Times New Roman" panose="02020603050405020304" pitchFamily="18" charset="0"/>
                        </a:rPr>
                        <a:t>↑ </a:t>
                      </a:r>
                      <a:r>
                        <a:rPr lang="en-US" sz="18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Monumentalism-</a:t>
                      </a:r>
                      <a:r>
                        <a:rPr lang="en-US" sz="1800" kern="100" noProof="0" dirty="0" err="1">
                          <a:solidFill>
                            <a:srgbClr val="000000"/>
                          </a:solidFill>
                          <a:effectLst/>
                          <a:latin typeface="Arial" panose="020B0604020202020204" pitchFamily="34" charset="0"/>
                          <a:ea typeface="Calibri" panose="020F0502020204030204" pitchFamily="34" charset="0"/>
                          <a:cs typeface="Times New Roman" panose="02020603050405020304" pitchFamily="18" charset="0"/>
                        </a:rPr>
                        <a:t>Flexhumility</a:t>
                      </a:r>
                      <a:endParaRPr lang="en-US" sz="18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0" marR="38100" indent="450215" algn="r">
                        <a:lnSpc>
                          <a:spcPts val="3000"/>
                        </a:lnSpc>
                        <a:spcAft>
                          <a:spcPts val="800"/>
                        </a:spcAft>
                        <a:buNone/>
                      </a:pPr>
                      <a:r>
                        <a:rPr lang="en-US" sz="18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.301</a:t>
                      </a:r>
                      <a:endParaRPr lang="en-US" sz="18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0" marR="38100" indent="450215" algn="r">
                        <a:lnSpc>
                          <a:spcPts val="3000"/>
                        </a:lnSpc>
                        <a:spcAft>
                          <a:spcPts val="800"/>
                        </a:spcAft>
                        <a:buNone/>
                      </a:pPr>
                      <a:r>
                        <a:rPr lang="en-US" sz="18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t>
                      </a:r>
                      <a:r>
                        <a:rPr lang="en-US" sz="1800" u="sng"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283</a:t>
                      </a:r>
                      <a:endParaRPr lang="en-US" sz="1800" u="sng"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0" marR="38100" indent="450215" algn="r">
                        <a:lnSpc>
                          <a:spcPts val="3000"/>
                        </a:lnSpc>
                        <a:spcAft>
                          <a:spcPts val="800"/>
                        </a:spcAft>
                        <a:buNone/>
                      </a:pPr>
                      <a:r>
                        <a:rPr lang="en-US" sz="18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.292</a:t>
                      </a:r>
                      <a:endParaRPr lang="en-US" sz="18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0" marR="38100" indent="450215" algn="r">
                        <a:lnSpc>
                          <a:spcPts val="3000"/>
                        </a:lnSpc>
                        <a:spcAft>
                          <a:spcPts val="800"/>
                        </a:spcAft>
                        <a:buNone/>
                      </a:pPr>
                      <a:r>
                        <a:rPr lang="en-US" sz="1800" u="sng"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.266</a:t>
                      </a:r>
                      <a:endParaRPr lang="en-US" sz="1800" u="sng"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0" marR="38100" indent="450215" algn="r">
                        <a:lnSpc>
                          <a:spcPts val="3000"/>
                        </a:lnSpc>
                        <a:spcAft>
                          <a:spcPts val="800"/>
                        </a:spcAft>
                        <a:buNone/>
                      </a:pPr>
                      <a:r>
                        <a:rPr lang="en-US" sz="18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.291</a:t>
                      </a:r>
                      <a:endParaRPr lang="en-US" sz="18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0" marR="38100" indent="450215" algn="r">
                        <a:lnSpc>
                          <a:spcPts val="3000"/>
                        </a:lnSpc>
                        <a:spcAft>
                          <a:spcPts val="800"/>
                        </a:spcAft>
                        <a:buNone/>
                      </a:pPr>
                      <a:r>
                        <a:rPr lang="en-US" sz="1800" u="sng"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.305</a:t>
                      </a:r>
                      <a:endParaRPr lang="en-US" sz="1800" u="sng"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0" marR="38100" indent="450215" algn="r">
                        <a:lnSpc>
                          <a:spcPts val="3000"/>
                        </a:lnSpc>
                        <a:spcAft>
                          <a:spcPts val="800"/>
                        </a:spcAft>
                        <a:buNone/>
                      </a:pPr>
                      <a:r>
                        <a:rPr lang="en-US" sz="18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.232</a:t>
                      </a:r>
                      <a:endParaRPr lang="en-US" sz="18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0" marR="38100" indent="450215" algn="r">
                        <a:lnSpc>
                          <a:spcPts val="3000"/>
                        </a:lnSpc>
                        <a:spcAft>
                          <a:spcPts val="800"/>
                        </a:spcAft>
                        <a:buNone/>
                      </a:pPr>
                      <a:r>
                        <a:rPr lang="en-US" sz="18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t>
                      </a:r>
                      <a:r>
                        <a:rPr lang="en-US" sz="1800" u="sng"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267</a:t>
                      </a:r>
                      <a:endParaRPr lang="en-US" sz="1800" u="sng"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634111323"/>
                  </a:ext>
                </a:extLst>
              </a:tr>
              <a:tr h="560706">
                <a:tc>
                  <a:txBody>
                    <a:bodyPr/>
                    <a:lstStyle/>
                    <a:p>
                      <a:pPr marL="38100" marR="38100" indent="50800" algn="l">
                        <a:lnSpc>
                          <a:spcPts val="1600"/>
                        </a:lnSpc>
                        <a:spcAft>
                          <a:spcPts val="800"/>
                        </a:spcAft>
                        <a:buNone/>
                      </a:pPr>
                      <a:r>
                        <a:rPr lang="en-US" sz="18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Indulgence-Restraint </a:t>
                      </a:r>
                      <a:r>
                        <a:rPr lang="en-US" sz="1800" kern="100" noProof="0" dirty="0">
                          <a:solidFill>
                            <a:srgbClr val="000000"/>
                          </a:solidFill>
                          <a:effectLst/>
                          <a:highlight>
                            <a:srgbClr val="C0C0C0"/>
                          </a:highlight>
                          <a:latin typeface="Arial" panose="020B0604020202020204" pitchFamily="34" charset="0"/>
                          <a:ea typeface="Calibri" panose="020F0502020204030204" pitchFamily="34" charset="0"/>
                          <a:cs typeface="Times New Roman" panose="02020603050405020304" pitchFamily="18" charset="0"/>
                        </a:rPr>
                        <a:t>↓</a:t>
                      </a:r>
                      <a:endParaRPr lang="en-US" sz="18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solidFill>
                      <a:srgbClr val="FF0000"/>
                    </a:solidFill>
                  </a:tcPr>
                </a:tc>
                <a:tc>
                  <a:txBody>
                    <a:bodyPr/>
                    <a:lstStyle/>
                    <a:p>
                      <a:pPr marL="0" marR="38100" indent="450215" algn="r">
                        <a:lnSpc>
                          <a:spcPts val="3000"/>
                        </a:lnSpc>
                        <a:spcAft>
                          <a:spcPts val="800"/>
                        </a:spcAft>
                        <a:buNone/>
                      </a:pPr>
                      <a:r>
                        <a:rPr lang="en-US" sz="18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.150</a:t>
                      </a:r>
                      <a:endParaRPr lang="en-US" sz="18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rgbClr val="FF0000"/>
                    </a:solidFill>
                  </a:tcPr>
                </a:tc>
                <a:tc>
                  <a:txBody>
                    <a:bodyPr/>
                    <a:lstStyle/>
                    <a:p>
                      <a:pPr marL="0" marR="38100" indent="450215" algn="r">
                        <a:lnSpc>
                          <a:spcPts val="3000"/>
                        </a:lnSpc>
                        <a:spcAft>
                          <a:spcPts val="800"/>
                        </a:spcAft>
                        <a:buNone/>
                      </a:pPr>
                      <a:r>
                        <a:rPr lang="en-US" sz="18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.128</a:t>
                      </a:r>
                      <a:endParaRPr lang="en-US" sz="18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rgbClr val="FF0000"/>
                    </a:solidFill>
                  </a:tcPr>
                </a:tc>
                <a:tc>
                  <a:txBody>
                    <a:bodyPr/>
                    <a:lstStyle/>
                    <a:p>
                      <a:pPr marL="0" marR="38100" indent="450215" algn="r">
                        <a:lnSpc>
                          <a:spcPts val="3000"/>
                        </a:lnSpc>
                        <a:spcAft>
                          <a:spcPts val="800"/>
                        </a:spcAft>
                        <a:buNone/>
                      </a:pPr>
                      <a:r>
                        <a:rPr lang="en-US" sz="18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.129</a:t>
                      </a:r>
                      <a:endParaRPr lang="en-US" sz="18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rgbClr val="FF0000"/>
                    </a:solidFill>
                  </a:tcPr>
                </a:tc>
                <a:tc>
                  <a:txBody>
                    <a:bodyPr/>
                    <a:lstStyle/>
                    <a:p>
                      <a:pPr marL="0" marR="38100" indent="450215" algn="r">
                        <a:lnSpc>
                          <a:spcPts val="3000"/>
                        </a:lnSpc>
                        <a:spcAft>
                          <a:spcPts val="800"/>
                        </a:spcAft>
                        <a:buNone/>
                      </a:pPr>
                      <a:r>
                        <a:rPr lang="en-US" sz="18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.103</a:t>
                      </a:r>
                      <a:endParaRPr lang="en-US" sz="18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rgbClr val="FF0000"/>
                    </a:solidFill>
                  </a:tcPr>
                </a:tc>
                <a:tc>
                  <a:txBody>
                    <a:bodyPr/>
                    <a:lstStyle/>
                    <a:p>
                      <a:pPr marL="0" marR="38100" indent="450215" algn="r">
                        <a:lnSpc>
                          <a:spcPts val="3000"/>
                        </a:lnSpc>
                        <a:spcAft>
                          <a:spcPts val="800"/>
                        </a:spcAft>
                        <a:buNone/>
                      </a:pPr>
                      <a:r>
                        <a:rPr lang="en-US" sz="18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.185</a:t>
                      </a:r>
                      <a:endParaRPr lang="en-US" sz="18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rgbClr val="FF0000"/>
                    </a:solidFill>
                  </a:tcPr>
                </a:tc>
                <a:tc>
                  <a:txBody>
                    <a:bodyPr/>
                    <a:lstStyle/>
                    <a:p>
                      <a:pPr marL="0" marR="38100" indent="450215" algn="r">
                        <a:lnSpc>
                          <a:spcPts val="3000"/>
                        </a:lnSpc>
                        <a:spcAft>
                          <a:spcPts val="800"/>
                        </a:spcAft>
                        <a:buNone/>
                      </a:pPr>
                      <a:r>
                        <a:rPr lang="en-US" sz="18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.173</a:t>
                      </a:r>
                      <a:endParaRPr lang="en-US" sz="18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rgbClr val="FF0000"/>
                    </a:solidFill>
                  </a:tcPr>
                </a:tc>
                <a:tc>
                  <a:txBody>
                    <a:bodyPr/>
                    <a:lstStyle/>
                    <a:p>
                      <a:pPr marL="0" marR="38100" indent="450215" algn="r">
                        <a:lnSpc>
                          <a:spcPts val="3000"/>
                        </a:lnSpc>
                        <a:spcAft>
                          <a:spcPts val="800"/>
                        </a:spcAft>
                        <a:buNone/>
                      </a:pPr>
                      <a:r>
                        <a:rPr lang="en-US" sz="18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.249</a:t>
                      </a:r>
                      <a:endParaRPr lang="en-US" sz="18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rgbClr val="FF0000"/>
                    </a:solidFill>
                  </a:tcPr>
                </a:tc>
                <a:tc>
                  <a:txBody>
                    <a:bodyPr/>
                    <a:lstStyle/>
                    <a:p>
                      <a:pPr marL="0" marR="38100" indent="450215" algn="r">
                        <a:lnSpc>
                          <a:spcPts val="3000"/>
                        </a:lnSpc>
                        <a:spcAft>
                          <a:spcPts val="800"/>
                        </a:spcAft>
                        <a:buNone/>
                      </a:pPr>
                      <a:r>
                        <a:rPr lang="en-US" sz="18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.210</a:t>
                      </a:r>
                      <a:endParaRPr lang="en-US" sz="18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rgbClr val="FF0000"/>
                    </a:solidFill>
                  </a:tcPr>
                </a:tc>
                <a:extLst>
                  <a:ext uri="{0D108BD9-81ED-4DB2-BD59-A6C34878D82A}">
                    <a16:rowId xmlns:a16="http://schemas.microsoft.com/office/drawing/2014/main" val="3978103647"/>
                  </a:ext>
                </a:extLst>
              </a:tr>
            </a:tbl>
          </a:graphicData>
        </a:graphic>
      </p:graphicFrame>
      <p:sp>
        <p:nvSpPr>
          <p:cNvPr id="4" name="Élőláb helye 3"/>
          <p:cNvSpPr>
            <a:spLocks noGrp="1"/>
          </p:cNvSpPr>
          <p:nvPr>
            <p:ph type="ftr" sz="quarter" idx="11"/>
          </p:nvPr>
        </p:nvSpPr>
        <p:spPr/>
        <p:txBody>
          <a:bodyPr/>
          <a:lstStyle/>
          <a:p>
            <a:r>
              <a:rPr lang="en-US" noProof="0" dirty="0"/>
              <a:t>SSLA Conference 2026 Sussex</a:t>
            </a:r>
          </a:p>
        </p:txBody>
      </p:sp>
    </p:spTree>
    <p:extLst>
      <p:ext uri="{BB962C8B-B14F-4D97-AF65-F5344CB8AC3E}">
        <p14:creationId xmlns:p14="http://schemas.microsoft.com/office/powerpoint/2010/main" val="18550990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9AB1F119-E35D-611B-409C-C63E8010B839}"/>
              </a:ext>
            </a:extLst>
          </p:cNvPr>
          <p:cNvSpPr>
            <a:spLocks noGrp="1"/>
          </p:cNvSpPr>
          <p:nvPr>
            <p:ph type="title"/>
          </p:nvPr>
        </p:nvSpPr>
        <p:spPr>
          <a:xfrm>
            <a:off x="490888" y="365125"/>
            <a:ext cx="11271184" cy="1325563"/>
          </a:xfrm>
        </p:spPr>
        <p:txBody>
          <a:bodyPr/>
          <a:lstStyle/>
          <a:p>
            <a:r>
              <a:rPr lang="en-US" noProof="0" dirty="0">
                <a:solidFill>
                  <a:schemeClr val="accent4">
                    <a:lumMod val="50000"/>
                  </a:schemeClr>
                </a:solidFill>
              </a:rPr>
              <a:t>Inglehart</a:t>
            </a:r>
            <a:r>
              <a:rPr lang="en-US" noProof="0" dirty="0"/>
              <a:t>, </a:t>
            </a:r>
            <a:r>
              <a:rPr lang="en-US" noProof="0" dirty="0">
                <a:solidFill>
                  <a:schemeClr val="accent5">
                    <a:lumMod val="50000"/>
                  </a:schemeClr>
                </a:solidFill>
              </a:rPr>
              <a:t>Welzel</a:t>
            </a:r>
            <a:r>
              <a:rPr lang="en-US" noProof="0" dirty="0"/>
              <a:t>, </a:t>
            </a:r>
            <a:r>
              <a:rPr lang="en-US" noProof="0" dirty="0">
                <a:solidFill>
                  <a:schemeClr val="accent6">
                    <a:lumMod val="50000"/>
                  </a:schemeClr>
                </a:solidFill>
              </a:rPr>
              <a:t>Gelfand</a:t>
            </a:r>
          </a:p>
        </p:txBody>
      </p:sp>
      <p:sp>
        <p:nvSpPr>
          <p:cNvPr id="3" name="Tartalom helye 2">
            <a:extLst>
              <a:ext uri="{FF2B5EF4-FFF2-40B4-BE49-F238E27FC236}">
                <a16:creationId xmlns:a16="http://schemas.microsoft.com/office/drawing/2014/main" id="{213CF705-42F4-7980-2EB9-89249EF335B0}"/>
              </a:ext>
            </a:extLst>
          </p:cNvPr>
          <p:cNvSpPr>
            <a:spLocks noGrp="1"/>
          </p:cNvSpPr>
          <p:nvPr>
            <p:ph idx="1"/>
          </p:nvPr>
        </p:nvSpPr>
        <p:spPr/>
        <p:txBody>
          <a:bodyPr/>
          <a:lstStyle/>
          <a:p>
            <a:endParaRPr lang="en-US" noProof="0" dirty="0"/>
          </a:p>
        </p:txBody>
      </p:sp>
      <p:sp>
        <p:nvSpPr>
          <p:cNvPr id="4" name="Élőláb helye 3">
            <a:extLst>
              <a:ext uri="{FF2B5EF4-FFF2-40B4-BE49-F238E27FC236}">
                <a16:creationId xmlns:a16="http://schemas.microsoft.com/office/drawing/2014/main" id="{3933C393-AB83-2B11-FAB7-4C7737C430A9}"/>
              </a:ext>
            </a:extLst>
          </p:cNvPr>
          <p:cNvSpPr>
            <a:spLocks noGrp="1"/>
          </p:cNvSpPr>
          <p:nvPr>
            <p:ph type="ftr" sz="quarter" idx="11"/>
          </p:nvPr>
        </p:nvSpPr>
        <p:spPr/>
        <p:txBody>
          <a:bodyPr/>
          <a:lstStyle/>
          <a:p>
            <a:r>
              <a:rPr lang="en-US" noProof="0" dirty="0"/>
              <a:t>SSLA Conference 2026 Sussex</a:t>
            </a:r>
          </a:p>
        </p:txBody>
      </p:sp>
      <p:graphicFrame>
        <p:nvGraphicFramePr>
          <p:cNvPr id="5" name="Tartalom helye 4">
            <a:extLst>
              <a:ext uri="{FF2B5EF4-FFF2-40B4-BE49-F238E27FC236}">
                <a16:creationId xmlns:a16="http://schemas.microsoft.com/office/drawing/2014/main" id="{0B337DE8-B4EC-7BA4-2E04-88E0135A1E19}"/>
              </a:ext>
            </a:extLst>
          </p:cNvPr>
          <p:cNvGraphicFramePr>
            <a:graphicFrameLocks/>
          </p:cNvGraphicFramePr>
          <p:nvPr>
            <p:extLst>
              <p:ext uri="{D42A27DB-BD31-4B8C-83A1-F6EECF244321}">
                <p14:modId xmlns:p14="http://schemas.microsoft.com/office/powerpoint/2010/main" val="1797254651"/>
              </p:ext>
            </p:extLst>
          </p:nvPr>
        </p:nvGraphicFramePr>
        <p:xfrm>
          <a:off x="288758" y="1825625"/>
          <a:ext cx="11540692" cy="2595880"/>
        </p:xfrm>
        <a:graphic>
          <a:graphicData uri="http://schemas.openxmlformats.org/drawingml/2006/table">
            <a:tbl>
              <a:tblPr firstRow="1" bandRow="1">
                <a:tableStyleId>{5C22544A-7EE6-4342-B048-85BDC9FD1C3A}</a:tableStyleId>
              </a:tblPr>
              <a:tblGrid>
                <a:gridCol w="3368715">
                  <a:extLst>
                    <a:ext uri="{9D8B030D-6E8A-4147-A177-3AD203B41FA5}">
                      <a16:colId xmlns:a16="http://schemas.microsoft.com/office/drawing/2014/main" val="3513104983"/>
                    </a:ext>
                  </a:extLst>
                </a:gridCol>
                <a:gridCol w="1072156">
                  <a:extLst>
                    <a:ext uri="{9D8B030D-6E8A-4147-A177-3AD203B41FA5}">
                      <a16:colId xmlns:a16="http://schemas.microsoft.com/office/drawing/2014/main" val="3911180876"/>
                    </a:ext>
                  </a:extLst>
                </a:gridCol>
                <a:gridCol w="1037848">
                  <a:extLst>
                    <a:ext uri="{9D8B030D-6E8A-4147-A177-3AD203B41FA5}">
                      <a16:colId xmlns:a16="http://schemas.microsoft.com/office/drawing/2014/main" val="90258363"/>
                    </a:ext>
                  </a:extLst>
                </a:gridCol>
                <a:gridCol w="960652">
                  <a:extLst>
                    <a:ext uri="{9D8B030D-6E8A-4147-A177-3AD203B41FA5}">
                      <a16:colId xmlns:a16="http://schemas.microsoft.com/office/drawing/2014/main" val="3676926903"/>
                    </a:ext>
                  </a:extLst>
                </a:gridCol>
                <a:gridCol w="1012115">
                  <a:extLst>
                    <a:ext uri="{9D8B030D-6E8A-4147-A177-3AD203B41FA5}">
                      <a16:colId xmlns:a16="http://schemas.microsoft.com/office/drawing/2014/main" val="2752070548"/>
                    </a:ext>
                  </a:extLst>
                </a:gridCol>
                <a:gridCol w="1003539">
                  <a:extLst>
                    <a:ext uri="{9D8B030D-6E8A-4147-A177-3AD203B41FA5}">
                      <a16:colId xmlns:a16="http://schemas.microsoft.com/office/drawing/2014/main" val="4160332148"/>
                    </a:ext>
                  </a:extLst>
                </a:gridCol>
                <a:gridCol w="1082006">
                  <a:extLst>
                    <a:ext uri="{9D8B030D-6E8A-4147-A177-3AD203B41FA5}">
                      <a16:colId xmlns:a16="http://schemas.microsoft.com/office/drawing/2014/main" val="3896973210"/>
                    </a:ext>
                  </a:extLst>
                </a:gridCol>
                <a:gridCol w="978569">
                  <a:extLst>
                    <a:ext uri="{9D8B030D-6E8A-4147-A177-3AD203B41FA5}">
                      <a16:colId xmlns:a16="http://schemas.microsoft.com/office/drawing/2014/main" val="3094832917"/>
                    </a:ext>
                  </a:extLst>
                </a:gridCol>
                <a:gridCol w="1025092">
                  <a:extLst>
                    <a:ext uri="{9D8B030D-6E8A-4147-A177-3AD203B41FA5}">
                      <a16:colId xmlns:a16="http://schemas.microsoft.com/office/drawing/2014/main" val="1511050153"/>
                    </a:ext>
                  </a:extLst>
                </a:gridCol>
              </a:tblGrid>
              <a:tr h="370840">
                <a:tc>
                  <a:txBody>
                    <a:bodyPr/>
                    <a:lstStyle/>
                    <a:p>
                      <a:pPr algn="ctr"/>
                      <a:r>
                        <a:rPr lang="en-US" noProof="0" dirty="0"/>
                        <a:t>Dimensions</a:t>
                      </a:r>
                    </a:p>
                  </a:txBody>
                  <a:tcPr/>
                </a:tc>
                <a:tc gridSpan="2">
                  <a:txBody>
                    <a:bodyPr/>
                    <a:lstStyle/>
                    <a:p>
                      <a:pPr algn="ctr"/>
                      <a:r>
                        <a:rPr lang="en-US" noProof="0" dirty="0"/>
                        <a:t>Overall WJP</a:t>
                      </a:r>
                    </a:p>
                  </a:txBody>
                  <a:tcPr/>
                </a:tc>
                <a:tc hMerge="1">
                  <a:txBody>
                    <a:bodyPr/>
                    <a:lstStyle/>
                    <a:p>
                      <a:endParaRPr lang="en-GB" dirty="0"/>
                    </a:p>
                  </a:txBody>
                  <a:tcPr/>
                </a:tc>
                <a:tc gridSpan="2">
                  <a:txBody>
                    <a:bodyPr/>
                    <a:lstStyle/>
                    <a:p>
                      <a:pPr algn="ctr"/>
                      <a:r>
                        <a:rPr lang="en-US" noProof="0" dirty="0"/>
                        <a:t>Formal Rol</a:t>
                      </a:r>
                    </a:p>
                  </a:txBody>
                  <a:tcPr/>
                </a:tc>
                <a:tc hMerge="1">
                  <a:txBody>
                    <a:bodyPr/>
                    <a:lstStyle/>
                    <a:p>
                      <a:endParaRPr lang="en-GB" dirty="0"/>
                    </a:p>
                  </a:txBody>
                  <a:tcPr/>
                </a:tc>
                <a:tc gridSpan="2">
                  <a:txBody>
                    <a:bodyPr/>
                    <a:lstStyle/>
                    <a:p>
                      <a:pPr algn="ctr"/>
                      <a:r>
                        <a:rPr lang="en-US" noProof="0" dirty="0"/>
                        <a:t>Substantive RoL</a:t>
                      </a:r>
                    </a:p>
                  </a:txBody>
                  <a:tcPr/>
                </a:tc>
                <a:tc hMerge="1">
                  <a:txBody>
                    <a:bodyPr/>
                    <a:lstStyle/>
                    <a:p>
                      <a:endParaRPr lang="en-GB" dirty="0"/>
                    </a:p>
                  </a:txBody>
                  <a:tcPr/>
                </a:tc>
                <a:tc gridSpan="2">
                  <a:txBody>
                    <a:bodyPr/>
                    <a:lstStyle/>
                    <a:p>
                      <a:pPr algn="ctr"/>
                      <a:r>
                        <a:rPr lang="en-US" noProof="0" dirty="0"/>
                        <a:t>Democracy in RoL</a:t>
                      </a:r>
                    </a:p>
                  </a:txBody>
                  <a:tcPr/>
                </a:tc>
                <a:tc hMerge="1">
                  <a:txBody>
                    <a:bodyPr/>
                    <a:lstStyle/>
                    <a:p>
                      <a:endParaRPr lang="en-GB" dirty="0"/>
                    </a:p>
                  </a:txBody>
                  <a:tcPr/>
                </a:tc>
                <a:extLst>
                  <a:ext uri="{0D108BD9-81ED-4DB2-BD59-A6C34878D82A}">
                    <a16:rowId xmlns:a16="http://schemas.microsoft.com/office/drawing/2014/main" val="2510565121"/>
                  </a:ext>
                </a:extLst>
              </a:tr>
              <a:tr h="370840">
                <a:tc>
                  <a:txBody>
                    <a:bodyPr/>
                    <a:lstStyle/>
                    <a:p>
                      <a:pPr marL="38100" marR="38100" indent="50800" algn="l">
                        <a:lnSpc>
                          <a:spcPts val="1600"/>
                        </a:lnSpc>
                        <a:spcAft>
                          <a:spcPts val="800"/>
                        </a:spcAft>
                        <a:buNone/>
                      </a:pPr>
                      <a:endParaRPr lang="en-US" sz="115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r>
                        <a:rPr lang="en-US" noProof="0" dirty="0"/>
                        <a:t>Corr.</a:t>
                      </a:r>
                    </a:p>
                  </a:txBody>
                  <a:tcPr/>
                </a:tc>
                <a:tc>
                  <a:txBody>
                    <a:bodyPr/>
                    <a:lstStyle/>
                    <a:p>
                      <a:r>
                        <a:rPr lang="en-US" noProof="0" dirty="0"/>
                        <a:t>Part</a:t>
                      </a:r>
                    </a:p>
                  </a:txBody>
                  <a:tcPr/>
                </a:tc>
                <a:tc>
                  <a:txBody>
                    <a:bodyPr/>
                    <a:lstStyle/>
                    <a:p>
                      <a:r>
                        <a:rPr lang="en-US" noProof="0" dirty="0"/>
                        <a:t>Corr.</a:t>
                      </a:r>
                    </a:p>
                  </a:txBody>
                  <a:tcPr/>
                </a:tc>
                <a:tc>
                  <a:txBody>
                    <a:bodyPr/>
                    <a:lstStyle/>
                    <a:p>
                      <a:r>
                        <a:rPr lang="en-US" noProof="0" dirty="0"/>
                        <a:t>Part</a:t>
                      </a:r>
                    </a:p>
                  </a:txBody>
                  <a:tcPr/>
                </a:tc>
                <a:tc>
                  <a:txBody>
                    <a:bodyPr/>
                    <a:lstStyle/>
                    <a:p>
                      <a:r>
                        <a:rPr lang="en-US" noProof="0" dirty="0"/>
                        <a:t>Corr.</a:t>
                      </a:r>
                    </a:p>
                  </a:txBody>
                  <a:tcPr/>
                </a:tc>
                <a:tc>
                  <a:txBody>
                    <a:bodyPr/>
                    <a:lstStyle/>
                    <a:p>
                      <a:r>
                        <a:rPr lang="en-US" noProof="0" dirty="0"/>
                        <a:t>Part</a:t>
                      </a:r>
                    </a:p>
                  </a:txBody>
                  <a:tcPr/>
                </a:tc>
                <a:tc>
                  <a:txBody>
                    <a:bodyPr/>
                    <a:lstStyle/>
                    <a:p>
                      <a:r>
                        <a:rPr lang="en-US" noProof="0" dirty="0"/>
                        <a:t>Corr.</a:t>
                      </a:r>
                    </a:p>
                  </a:txBody>
                  <a:tcPr/>
                </a:tc>
                <a:tc>
                  <a:txBody>
                    <a:bodyPr/>
                    <a:lstStyle/>
                    <a:p>
                      <a:r>
                        <a:rPr lang="en-US" noProof="0" dirty="0"/>
                        <a:t>Part</a:t>
                      </a:r>
                    </a:p>
                  </a:txBody>
                  <a:tcPr/>
                </a:tc>
                <a:extLst>
                  <a:ext uri="{0D108BD9-81ED-4DB2-BD59-A6C34878D82A}">
                    <a16:rowId xmlns:a16="http://schemas.microsoft.com/office/drawing/2014/main" val="693303270"/>
                  </a:ext>
                </a:extLst>
              </a:tr>
              <a:tr h="370840">
                <a:tc>
                  <a:txBody>
                    <a:bodyPr/>
                    <a:lstStyle/>
                    <a:p>
                      <a:r>
                        <a:rPr lang="en-US" noProof="0" dirty="0">
                          <a:solidFill>
                            <a:schemeClr val="accent4">
                              <a:lumMod val="50000"/>
                            </a:schemeClr>
                          </a:solidFill>
                        </a:rPr>
                        <a:t>Traditional – Secular/rational</a:t>
                      </a:r>
                    </a:p>
                  </a:txBody>
                  <a:tcPr/>
                </a:tc>
                <a:tc>
                  <a:txBody>
                    <a:bodyPr/>
                    <a:lstStyle/>
                    <a:p>
                      <a:pPr marL="38100" marR="38100" indent="450215" algn="r">
                        <a:lnSpc>
                          <a:spcPts val="1600"/>
                        </a:lnSpc>
                        <a:spcAft>
                          <a:spcPts val="800"/>
                        </a:spcAft>
                        <a:buNone/>
                      </a:pPr>
                      <a:r>
                        <a:rPr lang="en-US" sz="16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,754</a:t>
                      </a:r>
                      <a:endParaRPr lang="en-US" sz="24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indent="450215" algn="r">
                        <a:lnSpc>
                          <a:spcPts val="1600"/>
                        </a:lnSpc>
                        <a:spcAft>
                          <a:spcPts val="800"/>
                        </a:spcAft>
                        <a:buNone/>
                      </a:pPr>
                      <a:r>
                        <a:rPr lang="en-US" sz="16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,325</a:t>
                      </a:r>
                      <a:endParaRPr lang="en-US" sz="24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indent="450215" algn="r">
                        <a:lnSpc>
                          <a:spcPts val="1600"/>
                        </a:lnSpc>
                        <a:spcAft>
                          <a:spcPts val="800"/>
                        </a:spcAft>
                        <a:buNone/>
                      </a:pPr>
                      <a:r>
                        <a:rPr lang="en-US" sz="16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,749</a:t>
                      </a:r>
                      <a:endParaRPr lang="en-US" sz="24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indent="450215" algn="r">
                        <a:lnSpc>
                          <a:spcPts val="1600"/>
                        </a:lnSpc>
                        <a:spcAft>
                          <a:spcPts val="800"/>
                        </a:spcAft>
                        <a:buNone/>
                      </a:pPr>
                      <a:r>
                        <a:rPr lang="en-US" sz="16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,328</a:t>
                      </a:r>
                      <a:endParaRPr lang="en-US" sz="24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indent="450215" algn="r">
                        <a:lnSpc>
                          <a:spcPts val="1600"/>
                        </a:lnSpc>
                        <a:spcAft>
                          <a:spcPts val="800"/>
                        </a:spcAft>
                        <a:buNone/>
                      </a:pPr>
                      <a:r>
                        <a:rPr lang="en-US" sz="16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,689</a:t>
                      </a:r>
                      <a:endParaRPr lang="en-US" sz="24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indent="450215" algn="r">
                        <a:lnSpc>
                          <a:spcPts val="1600"/>
                        </a:lnSpc>
                        <a:spcAft>
                          <a:spcPts val="800"/>
                        </a:spcAft>
                        <a:buNone/>
                      </a:pPr>
                      <a:r>
                        <a:rPr lang="en-US" sz="16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,268</a:t>
                      </a:r>
                      <a:endParaRPr lang="en-US" sz="24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indent="450215" algn="r">
                        <a:lnSpc>
                          <a:spcPts val="1600"/>
                        </a:lnSpc>
                        <a:spcAft>
                          <a:spcPts val="800"/>
                        </a:spcAft>
                        <a:buNone/>
                      </a:pPr>
                      <a:r>
                        <a:rPr lang="en-US" sz="16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,632</a:t>
                      </a:r>
                      <a:endParaRPr lang="en-US" sz="24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indent="450215" algn="r">
                        <a:lnSpc>
                          <a:spcPts val="1600"/>
                        </a:lnSpc>
                        <a:spcAft>
                          <a:spcPts val="800"/>
                        </a:spcAft>
                        <a:buNone/>
                      </a:pPr>
                      <a:r>
                        <a:rPr lang="en-US" sz="16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,168</a:t>
                      </a:r>
                      <a:endParaRPr lang="en-US" sz="24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913099986"/>
                  </a:ext>
                </a:extLst>
              </a:tr>
              <a:tr h="370840">
                <a:tc>
                  <a:txBody>
                    <a:bodyPr/>
                    <a:lstStyle/>
                    <a:p>
                      <a:r>
                        <a:rPr lang="en-US" noProof="0" dirty="0">
                          <a:solidFill>
                            <a:schemeClr val="accent4">
                              <a:lumMod val="50000"/>
                            </a:schemeClr>
                          </a:solidFill>
                        </a:rPr>
                        <a:t>Survival – Self-expression </a:t>
                      </a:r>
                    </a:p>
                  </a:txBody>
                  <a:tcPr/>
                </a:tc>
                <a:tc>
                  <a:txBody>
                    <a:bodyPr/>
                    <a:lstStyle/>
                    <a:p>
                      <a:pPr marL="38100" marR="38100" indent="450215" algn="r">
                        <a:lnSpc>
                          <a:spcPts val="1600"/>
                        </a:lnSpc>
                        <a:spcAft>
                          <a:spcPts val="800"/>
                        </a:spcAft>
                        <a:buNone/>
                      </a:pPr>
                      <a:r>
                        <a:rPr lang="en-US" sz="16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,803</a:t>
                      </a:r>
                      <a:endParaRPr lang="en-US" sz="24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indent="450215" algn="r">
                        <a:lnSpc>
                          <a:spcPts val="1600"/>
                        </a:lnSpc>
                        <a:spcAft>
                          <a:spcPts val="800"/>
                        </a:spcAft>
                        <a:buNone/>
                      </a:pPr>
                      <a:r>
                        <a:rPr lang="en-US" sz="16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,426</a:t>
                      </a:r>
                      <a:endParaRPr lang="en-US" sz="24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indent="450215" algn="r">
                        <a:lnSpc>
                          <a:spcPts val="1600"/>
                        </a:lnSpc>
                        <a:spcAft>
                          <a:spcPts val="800"/>
                        </a:spcAft>
                        <a:buNone/>
                      </a:pPr>
                      <a:r>
                        <a:rPr lang="en-US" sz="16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,788</a:t>
                      </a:r>
                      <a:endParaRPr lang="en-US" sz="24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indent="450215" algn="r">
                        <a:lnSpc>
                          <a:spcPts val="1600"/>
                        </a:lnSpc>
                        <a:spcAft>
                          <a:spcPts val="800"/>
                        </a:spcAft>
                        <a:buNone/>
                      </a:pPr>
                      <a:r>
                        <a:rPr lang="en-US" sz="16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,410</a:t>
                      </a:r>
                      <a:endParaRPr lang="en-US" sz="24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indent="450215" algn="r">
                        <a:lnSpc>
                          <a:spcPts val="1600"/>
                        </a:lnSpc>
                        <a:spcAft>
                          <a:spcPts val="800"/>
                        </a:spcAft>
                        <a:buNone/>
                      </a:pPr>
                      <a:r>
                        <a:rPr lang="en-US" sz="16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,770</a:t>
                      </a:r>
                      <a:endParaRPr lang="en-US" sz="24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indent="450215" algn="r">
                        <a:lnSpc>
                          <a:spcPts val="1600"/>
                        </a:lnSpc>
                        <a:spcAft>
                          <a:spcPts val="800"/>
                        </a:spcAft>
                        <a:buNone/>
                      </a:pPr>
                      <a:r>
                        <a:rPr lang="en-US" sz="16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,436</a:t>
                      </a:r>
                      <a:endParaRPr lang="en-US" sz="24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indent="450215" algn="r">
                        <a:lnSpc>
                          <a:spcPts val="1600"/>
                        </a:lnSpc>
                        <a:spcAft>
                          <a:spcPts val="800"/>
                        </a:spcAft>
                        <a:buNone/>
                      </a:pPr>
                      <a:r>
                        <a:rPr lang="en-US" sz="16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,805</a:t>
                      </a:r>
                      <a:endParaRPr lang="en-US" sz="24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indent="450215" algn="r">
                        <a:lnSpc>
                          <a:spcPts val="1600"/>
                        </a:lnSpc>
                        <a:spcAft>
                          <a:spcPts val="800"/>
                        </a:spcAft>
                        <a:buNone/>
                      </a:pPr>
                      <a:r>
                        <a:rPr lang="en-US" sz="16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,526</a:t>
                      </a:r>
                      <a:endParaRPr lang="en-US" sz="24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742321034"/>
                  </a:ext>
                </a:extLst>
              </a:tr>
              <a:tr h="370840">
                <a:tc>
                  <a:txBody>
                    <a:bodyPr/>
                    <a:lstStyle/>
                    <a:p>
                      <a:r>
                        <a:rPr lang="en-US" noProof="0" dirty="0">
                          <a:solidFill>
                            <a:schemeClr val="accent5">
                              <a:lumMod val="50000"/>
                            </a:schemeClr>
                          </a:solidFill>
                        </a:rPr>
                        <a:t>Secular</a:t>
                      </a:r>
                    </a:p>
                  </a:txBody>
                  <a:tcPr/>
                </a:tc>
                <a:tc>
                  <a:txBody>
                    <a:bodyPr/>
                    <a:lstStyle/>
                    <a:p>
                      <a:pPr marL="38100" marR="38100" indent="450215" algn="r">
                        <a:lnSpc>
                          <a:spcPts val="1600"/>
                        </a:lnSpc>
                        <a:spcAft>
                          <a:spcPts val="800"/>
                        </a:spcAft>
                        <a:buNone/>
                      </a:pPr>
                      <a:r>
                        <a:rPr lang="en-US" sz="16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,470</a:t>
                      </a:r>
                      <a:endParaRPr lang="en-US" sz="24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indent="450215" algn="r">
                        <a:lnSpc>
                          <a:spcPts val="1600"/>
                        </a:lnSpc>
                        <a:spcAft>
                          <a:spcPts val="800"/>
                        </a:spcAft>
                        <a:buNone/>
                      </a:pPr>
                      <a:r>
                        <a:rPr lang="en-US" sz="16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-,102</a:t>
                      </a:r>
                      <a:endParaRPr lang="en-US" sz="24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indent="450215" algn="r">
                        <a:lnSpc>
                          <a:spcPts val="1600"/>
                        </a:lnSpc>
                        <a:spcAft>
                          <a:spcPts val="800"/>
                        </a:spcAft>
                        <a:buNone/>
                      </a:pPr>
                      <a:r>
                        <a:rPr lang="en-US" sz="16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,449</a:t>
                      </a:r>
                      <a:endParaRPr lang="en-US" sz="24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indent="450215" algn="r">
                        <a:lnSpc>
                          <a:spcPts val="1600"/>
                        </a:lnSpc>
                        <a:spcAft>
                          <a:spcPts val="800"/>
                        </a:spcAft>
                        <a:buNone/>
                      </a:pPr>
                      <a:r>
                        <a:rPr lang="en-US" sz="16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-,107</a:t>
                      </a:r>
                      <a:endParaRPr lang="en-US" sz="24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indent="450215" algn="r">
                        <a:lnSpc>
                          <a:spcPts val="1600"/>
                        </a:lnSpc>
                        <a:spcAft>
                          <a:spcPts val="800"/>
                        </a:spcAft>
                        <a:buNone/>
                      </a:pPr>
                      <a:r>
                        <a:rPr lang="en-US" sz="16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,498</a:t>
                      </a:r>
                      <a:endParaRPr lang="en-US" sz="24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indent="450215" algn="r">
                        <a:lnSpc>
                          <a:spcPts val="1600"/>
                        </a:lnSpc>
                        <a:spcAft>
                          <a:spcPts val="800"/>
                        </a:spcAft>
                        <a:buNone/>
                      </a:pPr>
                      <a:r>
                        <a:rPr lang="en-US" sz="16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-,055</a:t>
                      </a:r>
                      <a:endParaRPr lang="en-US" sz="24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indent="450215" algn="r">
                        <a:lnSpc>
                          <a:spcPts val="1600"/>
                        </a:lnSpc>
                        <a:spcAft>
                          <a:spcPts val="800"/>
                        </a:spcAft>
                        <a:buNone/>
                      </a:pPr>
                      <a:r>
                        <a:rPr lang="en-US" sz="16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,470</a:t>
                      </a:r>
                      <a:endParaRPr lang="en-US" sz="24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indent="450215" algn="r">
                        <a:lnSpc>
                          <a:spcPts val="1600"/>
                        </a:lnSpc>
                        <a:spcAft>
                          <a:spcPts val="800"/>
                        </a:spcAft>
                        <a:buNone/>
                      </a:pPr>
                      <a:r>
                        <a:rPr lang="en-US" sz="16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-,092</a:t>
                      </a:r>
                      <a:endParaRPr lang="en-US" sz="24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621368487"/>
                  </a:ext>
                </a:extLst>
              </a:tr>
              <a:tr h="370840">
                <a:tc>
                  <a:txBody>
                    <a:bodyPr/>
                    <a:lstStyle/>
                    <a:p>
                      <a:r>
                        <a:rPr lang="en-US" noProof="0" dirty="0">
                          <a:solidFill>
                            <a:schemeClr val="accent5">
                              <a:lumMod val="50000"/>
                            </a:schemeClr>
                          </a:solidFill>
                        </a:rPr>
                        <a:t>Emancipative</a:t>
                      </a:r>
                      <a:r>
                        <a:rPr lang="en-US" noProof="0" dirty="0"/>
                        <a:t> </a:t>
                      </a:r>
                      <a:r>
                        <a:rPr lang="en-US" noProof="0" dirty="0">
                          <a:solidFill>
                            <a:srgbClr val="FF0000"/>
                          </a:solidFill>
                        </a:rPr>
                        <a:t>+++</a:t>
                      </a:r>
                      <a:endParaRPr lang="en-US" noProof="0" dirty="0"/>
                    </a:p>
                  </a:txBody>
                  <a:tcPr/>
                </a:tc>
                <a:tc>
                  <a:txBody>
                    <a:bodyPr/>
                    <a:lstStyle/>
                    <a:p>
                      <a:pPr marL="38100" marR="38100" indent="450215" algn="r">
                        <a:lnSpc>
                          <a:spcPts val="1600"/>
                        </a:lnSpc>
                        <a:spcAft>
                          <a:spcPts val="800"/>
                        </a:spcAft>
                        <a:buNone/>
                      </a:pPr>
                      <a:r>
                        <a:rPr lang="en-US" sz="16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,862</a:t>
                      </a:r>
                      <a:endParaRPr lang="en-US" sz="24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indent="450215" algn="r">
                        <a:lnSpc>
                          <a:spcPts val="1600"/>
                        </a:lnSpc>
                        <a:spcAft>
                          <a:spcPts val="800"/>
                        </a:spcAft>
                        <a:buNone/>
                      </a:pPr>
                      <a:r>
                        <a:rPr lang="en-US" sz="16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,730</a:t>
                      </a:r>
                      <a:endParaRPr lang="en-US" sz="24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indent="450215" algn="r">
                        <a:lnSpc>
                          <a:spcPts val="1600"/>
                        </a:lnSpc>
                        <a:spcAft>
                          <a:spcPts val="800"/>
                        </a:spcAft>
                        <a:buNone/>
                      </a:pPr>
                      <a:r>
                        <a:rPr lang="en-US" sz="16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,833</a:t>
                      </a:r>
                      <a:endParaRPr lang="en-US" sz="24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indent="450215" algn="r">
                        <a:lnSpc>
                          <a:spcPts val="1600"/>
                        </a:lnSpc>
                        <a:spcAft>
                          <a:spcPts val="800"/>
                        </a:spcAft>
                        <a:buNone/>
                      </a:pPr>
                      <a:r>
                        <a:rPr lang="en-US" sz="16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,710</a:t>
                      </a:r>
                      <a:endParaRPr lang="en-US" sz="24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indent="450215" algn="r">
                        <a:lnSpc>
                          <a:spcPts val="1600"/>
                        </a:lnSpc>
                        <a:spcAft>
                          <a:spcPts val="800"/>
                        </a:spcAft>
                        <a:buNone/>
                      </a:pPr>
                      <a:r>
                        <a:rPr lang="en-US" sz="16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,849</a:t>
                      </a:r>
                      <a:endParaRPr lang="en-US" sz="24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indent="450215" algn="r">
                        <a:lnSpc>
                          <a:spcPts val="1600"/>
                        </a:lnSpc>
                        <a:spcAft>
                          <a:spcPts val="800"/>
                        </a:spcAft>
                        <a:buNone/>
                      </a:pPr>
                      <a:r>
                        <a:rPr lang="en-US" sz="16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,690</a:t>
                      </a:r>
                      <a:endParaRPr lang="en-US" sz="2400"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indent="450215" algn="r">
                        <a:lnSpc>
                          <a:spcPts val="1600"/>
                        </a:lnSpc>
                        <a:spcAft>
                          <a:spcPts val="800"/>
                        </a:spcAft>
                        <a:buNone/>
                      </a:pPr>
                      <a:r>
                        <a:rPr lang="en-US" sz="1600" u="sng"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,850</a:t>
                      </a:r>
                      <a:endParaRPr lang="en-US" sz="2400" u="sng"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indent="450215" algn="r">
                        <a:lnSpc>
                          <a:spcPts val="1600"/>
                        </a:lnSpc>
                        <a:spcAft>
                          <a:spcPts val="800"/>
                        </a:spcAft>
                        <a:buNone/>
                      </a:pPr>
                      <a:r>
                        <a:rPr lang="en-US" sz="1600" u="sng"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,714</a:t>
                      </a:r>
                      <a:endParaRPr lang="en-US" sz="2400" u="sng" kern="100" noProof="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634111323"/>
                  </a:ext>
                </a:extLst>
              </a:tr>
              <a:tr h="370840">
                <a:tc>
                  <a:txBody>
                    <a:bodyPr/>
                    <a:lstStyle/>
                    <a:p>
                      <a:r>
                        <a:rPr lang="en-US" noProof="0" dirty="0">
                          <a:solidFill>
                            <a:schemeClr val="accent6">
                              <a:lumMod val="50000"/>
                            </a:schemeClr>
                          </a:solidFill>
                        </a:rPr>
                        <a:t>Gelfand - Restraint</a:t>
                      </a:r>
                    </a:p>
                  </a:txBody>
                  <a:tcPr/>
                </a:tc>
                <a:tc>
                  <a:txBody>
                    <a:bodyPr/>
                    <a:lstStyle/>
                    <a:p>
                      <a:pPr marL="38100" marR="38100" indent="322263" algn="r" defTabSz="914400" rtl="0" eaLnBrk="1" latinLnBrk="0" hangingPunct="1">
                        <a:lnSpc>
                          <a:spcPts val="1600"/>
                        </a:lnSpc>
                        <a:spcAft>
                          <a:spcPts val="800"/>
                        </a:spcAft>
                        <a:buNone/>
                      </a:pPr>
                      <a:r>
                        <a:rPr lang="en-US" sz="16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,598</a:t>
                      </a:r>
                    </a:p>
                  </a:txBody>
                  <a:tcPr/>
                </a:tc>
                <a:tc>
                  <a:txBody>
                    <a:bodyPr/>
                    <a:lstStyle/>
                    <a:p>
                      <a:pPr marL="38100" marR="38100" indent="450215" algn="r" defTabSz="914400" rtl="0" eaLnBrk="1" latinLnBrk="0" hangingPunct="1">
                        <a:lnSpc>
                          <a:spcPts val="1600"/>
                        </a:lnSpc>
                        <a:spcAft>
                          <a:spcPts val="800"/>
                        </a:spcAft>
                        <a:buNone/>
                      </a:pPr>
                      <a:endParaRPr lang="en-US" sz="16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a:tc>
                <a:tc>
                  <a:txBody>
                    <a:bodyPr/>
                    <a:lstStyle/>
                    <a:p>
                      <a:pPr marL="38100" marR="38100" indent="227013" algn="r" defTabSz="914400" rtl="0" eaLnBrk="1" latinLnBrk="0" hangingPunct="1">
                        <a:lnSpc>
                          <a:spcPts val="1600"/>
                        </a:lnSpc>
                        <a:spcAft>
                          <a:spcPts val="800"/>
                        </a:spcAft>
                        <a:buNone/>
                      </a:pPr>
                      <a:r>
                        <a:rPr lang="en-US" sz="16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,565</a:t>
                      </a:r>
                    </a:p>
                  </a:txBody>
                  <a:tcPr/>
                </a:tc>
                <a:tc>
                  <a:txBody>
                    <a:bodyPr/>
                    <a:lstStyle/>
                    <a:p>
                      <a:pPr marL="38100" marR="38100" indent="450215" algn="r" defTabSz="914400" rtl="0" eaLnBrk="1" latinLnBrk="0" hangingPunct="1">
                        <a:lnSpc>
                          <a:spcPts val="1600"/>
                        </a:lnSpc>
                        <a:spcAft>
                          <a:spcPts val="800"/>
                        </a:spcAft>
                        <a:buNone/>
                      </a:pPr>
                      <a:endParaRPr lang="en-US" sz="16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a:tc>
                <a:tc>
                  <a:txBody>
                    <a:bodyPr/>
                    <a:lstStyle/>
                    <a:p>
                      <a:pPr marL="38100" marR="38100" indent="322263" algn="r" defTabSz="914400" rtl="0" eaLnBrk="1" latinLnBrk="0" hangingPunct="1">
                        <a:lnSpc>
                          <a:spcPts val="1600"/>
                        </a:lnSpc>
                        <a:spcAft>
                          <a:spcPts val="800"/>
                        </a:spcAft>
                        <a:buNone/>
                      </a:pPr>
                      <a:r>
                        <a:rPr lang="en-US" sz="16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,652</a:t>
                      </a:r>
                    </a:p>
                  </a:txBody>
                  <a:tcPr/>
                </a:tc>
                <a:tc>
                  <a:txBody>
                    <a:bodyPr/>
                    <a:lstStyle/>
                    <a:p>
                      <a:pPr marL="38100" marR="38100" indent="450215" algn="r" defTabSz="914400" rtl="0" eaLnBrk="1" latinLnBrk="0" hangingPunct="1">
                        <a:lnSpc>
                          <a:spcPts val="1600"/>
                        </a:lnSpc>
                        <a:spcAft>
                          <a:spcPts val="800"/>
                        </a:spcAft>
                        <a:buNone/>
                      </a:pPr>
                      <a:endParaRPr lang="en-US" sz="16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a:tc>
                <a:tc>
                  <a:txBody>
                    <a:bodyPr/>
                    <a:lstStyle/>
                    <a:p>
                      <a:pPr marL="38100" marR="38100" indent="322263" algn="r" defTabSz="914400" rtl="0" eaLnBrk="1" latinLnBrk="0" hangingPunct="1">
                        <a:lnSpc>
                          <a:spcPts val="1600"/>
                        </a:lnSpc>
                        <a:spcAft>
                          <a:spcPts val="800"/>
                        </a:spcAft>
                        <a:buNone/>
                      </a:pPr>
                      <a:r>
                        <a:rPr lang="en-US" sz="16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,629</a:t>
                      </a:r>
                    </a:p>
                  </a:txBody>
                  <a:tcPr/>
                </a:tc>
                <a:tc>
                  <a:txBody>
                    <a:bodyPr/>
                    <a:lstStyle/>
                    <a:p>
                      <a:pPr marL="38100" marR="38100" indent="450215" algn="r" defTabSz="914400" rtl="0" eaLnBrk="1" latinLnBrk="0" hangingPunct="1">
                        <a:lnSpc>
                          <a:spcPts val="1600"/>
                        </a:lnSpc>
                        <a:spcAft>
                          <a:spcPts val="800"/>
                        </a:spcAft>
                        <a:buNone/>
                      </a:pPr>
                      <a:endParaRPr lang="en-US" sz="1600" kern="100" noProof="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978103647"/>
                  </a:ext>
                </a:extLst>
              </a:tr>
            </a:tbl>
          </a:graphicData>
        </a:graphic>
      </p:graphicFrame>
    </p:spTree>
    <p:extLst>
      <p:ext uri="{BB962C8B-B14F-4D97-AF65-F5344CB8AC3E}">
        <p14:creationId xmlns:p14="http://schemas.microsoft.com/office/powerpoint/2010/main" val="3243672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D009D6D5-DAC2-4A8B-A17A-E206B9012D0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Cím 1">
            <a:extLst>
              <a:ext uri="{FF2B5EF4-FFF2-40B4-BE49-F238E27FC236}">
                <a16:creationId xmlns:a16="http://schemas.microsoft.com/office/drawing/2014/main" id="{7BE55D26-D43C-1854-E630-7FE7DF3DFBBF}"/>
              </a:ext>
            </a:extLst>
          </p:cNvPr>
          <p:cNvSpPr>
            <a:spLocks noGrp="1"/>
          </p:cNvSpPr>
          <p:nvPr>
            <p:ph type="title"/>
          </p:nvPr>
        </p:nvSpPr>
        <p:spPr>
          <a:xfrm>
            <a:off x="180585" y="135482"/>
            <a:ext cx="6984082" cy="1191442"/>
          </a:xfrm>
        </p:spPr>
        <p:txBody>
          <a:bodyPr>
            <a:normAutofit/>
          </a:bodyPr>
          <a:lstStyle/>
          <a:p>
            <a:r>
              <a:rPr lang="en-US" noProof="0" dirty="0"/>
              <a:t>Results so far &amp; Next steps</a:t>
            </a:r>
          </a:p>
        </p:txBody>
      </p:sp>
      <p:sp>
        <p:nvSpPr>
          <p:cNvPr id="3" name="Tartalom helye 2">
            <a:extLst>
              <a:ext uri="{FF2B5EF4-FFF2-40B4-BE49-F238E27FC236}">
                <a16:creationId xmlns:a16="http://schemas.microsoft.com/office/drawing/2014/main" id="{7E8FE460-7781-176A-452D-8960A9448B0E}"/>
              </a:ext>
            </a:extLst>
          </p:cNvPr>
          <p:cNvSpPr>
            <a:spLocks noGrp="1"/>
          </p:cNvSpPr>
          <p:nvPr>
            <p:ph idx="1"/>
          </p:nvPr>
        </p:nvSpPr>
        <p:spPr>
          <a:xfrm>
            <a:off x="284968" y="1425161"/>
            <a:ext cx="6206249" cy="4929254"/>
          </a:xfrm>
        </p:spPr>
        <p:txBody>
          <a:bodyPr vert="horz" lIns="91440" tIns="45720" rIns="91440" bIns="45720" rtlCol="0" anchor="t">
            <a:normAutofit/>
          </a:bodyPr>
          <a:lstStyle/>
          <a:p>
            <a:r>
              <a:rPr lang="en-US" sz="1800" noProof="0" dirty="0"/>
              <a:t>Hofstede (and Schwartz, Globe, Gelfand) is easier to interpret;</a:t>
            </a:r>
            <a:endParaRPr lang="en-US" sz="1800" noProof="0" dirty="0">
              <a:ea typeface="Calibri"/>
              <a:cs typeface="Calibri"/>
            </a:endParaRPr>
          </a:p>
          <a:p>
            <a:pPr lvl="1"/>
            <a:r>
              <a:rPr lang="en-US" sz="1600" noProof="0" dirty="0"/>
              <a:t>Some surprising </a:t>
            </a:r>
            <a:r>
              <a:rPr lang="hu-HU" sz="1600" noProof="0" dirty="0" err="1"/>
              <a:t>results</a:t>
            </a:r>
            <a:r>
              <a:rPr lang="en-US" sz="1600" noProof="0" dirty="0"/>
              <a:t> for cultural indicators that </a:t>
            </a:r>
            <a:r>
              <a:rPr lang="hu-HU" sz="1600" noProof="0" dirty="0" err="1"/>
              <a:t>need</a:t>
            </a:r>
            <a:r>
              <a:rPr lang="en-US" sz="1600" noProof="0" dirty="0"/>
              <a:t> to be explained </a:t>
            </a:r>
            <a:endParaRPr lang="en-US" sz="1600" noProof="0" dirty="0">
              <a:ea typeface="Calibri"/>
              <a:cs typeface="Calibri"/>
            </a:endParaRPr>
          </a:p>
          <a:p>
            <a:pPr lvl="1"/>
            <a:r>
              <a:rPr lang="en-US" sz="1600" noProof="0" dirty="0"/>
              <a:t>Substantive RoL </a:t>
            </a:r>
            <a:r>
              <a:rPr lang="hu-HU" sz="1600" noProof="0" dirty="0" err="1"/>
              <a:t>seems</a:t>
            </a:r>
            <a:r>
              <a:rPr lang="en-US" sz="1600" noProof="0" dirty="0"/>
              <a:t> generally to correlate least with culture - counterintuitive</a:t>
            </a:r>
            <a:endParaRPr lang="en-US" sz="1600" noProof="0" dirty="0">
              <a:ea typeface="Calibri"/>
              <a:cs typeface="Calibri"/>
            </a:endParaRPr>
          </a:p>
          <a:p>
            <a:r>
              <a:rPr lang="en-US" sz="1800" noProof="0" dirty="0"/>
              <a:t>Inglehart and Welzel </a:t>
            </a:r>
            <a:r>
              <a:rPr lang="en-US" sz="1800" dirty="0"/>
              <a:t>have very high predictive power (especially Emancipative), but it is </a:t>
            </a:r>
            <a:r>
              <a:rPr lang="en-US" sz="1800" noProof="0" dirty="0"/>
              <a:t>more difficult to interpret. </a:t>
            </a:r>
            <a:endParaRPr lang="en-US" sz="1800" noProof="0" dirty="0">
              <a:ea typeface="Calibri"/>
              <a:cs typeface="Calibri"/>
            </a:endParaRPr>
          </a:p>
          <a:p>
            <a:r>
              <a:rPr lang="en-US" sz="1800" noProof="0" dirty="0"/>
              <a:t>Further research: </a:t>
            </a:r>
            <a:endParaRPr lang="en-US" sz="1800" noProof="0" dirty="0">
              <a:ea typeface="Calibri"/>
              <a:cs typeface="Calibri"/>
            </a:endParaRPr>
          </a:p>
          <a:p>
            <a:pPr lvl="1"/>
            <a:r>
              <a:rPr lang="en-US" sz="1600" noProof="0" dirty="0"/>
              <a:t>Looking for causal </a:t>
            </a:r>
            <a:r>
              <a:rPr lang="hu-HU" sz="1600" noProof="0" dirty="0" err="1"/>
              <a:t>mechanisms</a:t>
            </a:r>
            <a:r>
              <a:rPr lang="en-US" sz="1600" noProof="0" dirty="0"/>
              <a:t> between cultural variables and RoL, especially for variables that behave counter-intuitively</a:t>
            </a:r>
            <a:endParaRPr lang="en-US" sz="1600" noProof="0" dirty="0">
              <a:ea typeface="Calibri"/>
              <a:cs typeface="Calibri"/>
            </a:endParaRPr>
          </a:p>
          <a:p>
            <a:pPr lvl="1"/>
            <a:r>
              <a:rPr lang="en-US" sz="1600" noProof="0" dirty="0"/>
              <a:t>Breaking down some variables, most importantly</a:t>
            </a:r>
            <a:r>
              <a:rPr lang="hu-HU" sz="1600" noProof="0" dirty="0"/>
              <a:t>, </a:t>
            </a:r>
            <a:r>
              <a:rPr lang="hu-HU" sz="1600" noProof="0" dirty="0" err="1"/>
              <a:t>the</a:t>
            </a:r>
            <a:r>
              <a:rPr lang="en-US" sz="1600" noProof="0" dirty="0"/>
              <a:t> „Emancipative” one</a:t>
            </a:r>
            <a:endParaRPr lang="en-US" sz="1600" noProof="0" dirty="0">
              <a:ea typeface="Calibri"/>
              <a:cs typeface="Calibri"/>
            </a:endParaRPr>
          </a:p>
          <a:p>
            <a:pPr lvl="1"/>
            <a:r>
              <a:rPr lang="en-US" sz="1600" noProof="0" dirty="0"/>
              <a:t>Looking for the relationship between various cultural variables</a:t>
            </a:r>
            <a:endParaRPr lang="en-US" sz="1600" noProof="0" dirty="0">
              <a:ea typeface="Calibri"/>
              <a:cs typeface="Calibri"/>
            </a:endParaRPr>
          </a:p>
          <a:p>
            <a:pPr lvl="1"/>
            <a:r>
              <a:rPr lang="en-US" sz="1600" noProof="0" dirty="0"/>
              <a:t>Possibly generating variables specifically relevant </a:t>
            </a:r>
            <a:r>
              <a:rPr lang="hu-HU" sz="1600" noProof="0" dirty="0" err="1"/>
              <a:t>to</a:t>
            </a:r>
            <a:r>
              <a:rPr lang="en-US" sz="1600" noProof="0" dirty="0"/>
              <a:t> explaining RoL from WVS dat</a:t>
            </a:r>
            <a:r>
              <a:rPr lang="en-US" sz="1300" noProof="0" dirty="0"/>
              <a:t>a. </a:t>
            </a:r>
          </a:p>
        </p:txBody>
      </p:sp>
      <p:pic>
        <p:nvPicPr>
          <p:cNvPr id="6" name="Picture 5" descr="kezét fogó kéz">
            <a:extLst>
              <a:ext uri="{FF2B5EF4-FFF2-40B4-BE49-F238E27FC236}">
                <a16:creationId xmlns:a16="http://schemas.microsoft.com/office/drawing/2014/main" id="{E5C35005-E8C5-A7EE-8DFE-EE76AFF86E54}"/>
              </a:ext>
            </a:extLst>
          </p:cNvPr>
          <p:cNvPicPr>
            <a:picLocks noChangeAspect="1"/>
          </p:cNvPicPr>
          <p:nvPr/>
        </p:nvPicPr>
        <p:blipFill>
          <a:blip r:embed="rId3"/>
          <a:srcRect l="23963" r="18218"/>
          <a:stretch>
            <a:fillRect/>
          </a:stretch>
        </p:blipFill>
        <p:spPr>
          <a:xfrm>
            <a:off x="6229215" y="10"/>
            <a:ext cx="5962785"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p:spPr>
      </p:pic>
      <p:sp>
        <p:nvSpPr>
          <p:cNvPr id="4" name="Élőláb helye 3">
            <a:extLst>
              <a:ext uri="{FF2B5EF4-FFF2-40B4-BE49-F238E27FC236}">
                <a16:creationId xmlns:a16="http://schemas.microsoft.com/office/drawing/2014/main" id="{F0A19EED-84CF-810D-D8FD-9ED88DABAF14}"/>
              </a:ext>
            </a:extLst>
          </p:cNvPr>
          <p:cNvSpPr>
            <a:spLocks noGrp="1"/>
          </p:cNvSpPr>
          <p:nvPr>
            <p:ph type="ftr" sz="quarter" idx="11"/>
          </p:nvPr>
        </p:nvSpPr>
        <p:spPr>
          <a:xfrm>
            <a:off x="3505200" y="6356350"/>
            <a:ext cx="3429000" cy="365125"/>
          </a:xfrm>
        </p:spPr>
        <p:txBody>
          <a:bodyPr>
            <a:normAutofit/>
          </a:bodyPr>
          <a:lstStyle/>
          <a:p>
            <a:pPr algn="l">
              <a:spcAft>
                <a:spcPts val="600"/>
              </a:spcAft>
            </a:pPr>
            <a:r>
              <a:rPr lang="en-US" noProof="0" dirty="0"/>
              <a:t>SSLA Conference 2026 Sussex</a:t>
            </a:r>
          </a:p>
        </p:txBody>
      </p:sp>
    </p:spTree>
    <p:extLst>
      <p:ext uri="{BB962C8B-B14F-4D97-AF65-F5344CB8AC3E}">
        <p14:creationId xmlns:p14="http://schemas.microsoft.com/office/powerpoint/2010/main" val="1416062935"/>
      </p:ext>
    </p:extLst>
  </p:cSld>
  <p:clrMapOvr>
    <a:masterClrMapping/>
  </p:clrMapOvr>
</p:sld>
</file>

<file path=ppt/theme/theme1.xml><?xml version="1.0" encoding="utf-8"?>
<a:theme xmlns:a="http://schemas.openxmlformats.org/drawingml/2006/main" name="Office-té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é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677</TotalTime>
  <Words>1489</Words>
  <Application>Microsoft Office PowerPoint</Application>
  <PresentationFormat>Szélesvásznú</PresentationFormat>
  <Paragraphs>246</Paragraphs>
  <Slides>12</Slides>
  <Notes>8</Notes>
  <HiddenSlides>0</HiddenSlides>
  <MMClips>0</MMClips>
  <ScaleCrop>false</ScaleCrop>
  <HeadingPairs>
    <vt:vector size="8" baseType="variant">
      <vt:variant>
        <vt:lpstr>Használt betűtípusok</vt:lpstr>
      </vt:variant>
      <vt:variant>
        <vt:i4>7</vt:i4>
      </vt:variant>
      <vt:variant>
        <vt:lpstr>Téma</vt:lpstr>
      </vt:variant>
      <vt:variant>
        <vt:i4>1</vt:i4>
      </vt:variant>
      <vt:variant>
        <vt:lpstr>Beágyazott OLE kiszolgálók</vt:lpstr>
      </vt:variant>
      <vt:variant>
        <vt:i4>1</vt:i4>
      </vt:variant>
      <vt:variant>
        <vt:lpstr>Diacímek</vt:lpstr>
      </vt:variant>
      <vt:variant>
        <vt:i4>12</vt:i4>
      </vt:variant>
    </vt:vector>
  </HeadingPairs>
  <TitlesOfParts>
    <vt:vector size="21" baseType="lpstr">
      <vt:lpstr>Arial</vt:lpstr>
      <vt:lpstr>Calibri</vt:lpstr>
      <vt:lpstr>Calibri Light</vt:lpstr>
      <vt:lpstr>Courier New</vt:lpstr>
      <vt:lpstr>Segoe UI</vt:lpstr>
      <vt:lpstr>Times New Roman</vt:lpstr>
      <vt:lpstr>WordVisiCarriageReturn_MSFontService</vt:lpstr>
      <vt:lpstr>Office-téma</vt:lpstr>
      <vt:lpstr>Document</vt:lpstr>
      <vt:lpstr>Moral Values that Promote or Hinder the Rule of Law Institutional Setting a large N quantitative approach  Study supported by the NKFHI (Hungarian Research Fund) Project No. 143831 </vt:lpstr>
      <vt:lpstr>  Piotr Sztompka reflecting on the introduction of the rule of law arrangement after the collapse of communism arguing that: </vt:lpstr>
      <vt:lpstr>Culture seems to be an intangible subject, evidently requiring qualitative research. Still, from the 1980 an increasing number of empirical studies attempt to capture some relevant elements of societal culture (especially: values). I will present some preliminary results of a research investigating the statistical and presumably causal relationship between cultural values on nation level and Rule of Law (RoL) indexes assessing institutional  setting. The formal and informal relationship.</vt:lpstr>
      <vt:lpstr>The research</vt:lpstr>
      <vt:lpstr>Predictive power of cultural constructs for RoL (adj. R2) Statistical relationship vs. Causal relationship </vt:lpstr>
      <vt:lpstr>Main results:</vt:lpstr>
      <vt:lpstr>Hofstede (expected strength with green, surprising with red)</vt:lpstr>
      <vt:lpstr>Inglehart, Welzel, Gelfand</vt:lpstr>
      <vt:lpstr>Results so far &amp; Next steps</vt:lpstr>
      <vt:lpstr>Thank you Questions, Comments?</vt:lpstr>
      <vt:lpstr>PowerPoint-bemutató</vt:lpstr>
      <vt:lpstr>PowerPoint-bemutató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PowerPoint-bemutató</dc:title>
  <dc:creator>Gajduschek György</dc:creator>
  <cp:lastModifiedBy>Gajduschek György</cp:lastModifiedBy>
  <cp:revision>135</cp:revision>
  <dcterms:created xsi:type="dcterms:W3CDTF">2026-03-24T09:32:14Z</dcterms:created>
  <dcterms:modified xsi:type="dcterms:W3CDTF">2026-04-07T13:47:25Z</dcterms:modified>
</cp:coreProperties>
</file>